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5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4"/>
  </p:sldMasterIdLst>
  <p:sldIdLst>
    <p:sldId id="256" r:id="rId5"/>
    <p:sldId id="328" r:id="rId6"/>
    <p:sldId id="336" r:id="rId7"/>
    <p:sldId id="357" r:id="rId8"/>
    <p:sldId id="356" r:id="rId9"/>
    <p:sldId id="358" r:id="rId10"/>
    <p:sldId id="323" r:id="rId11"/>
    <p:sldId id="257" r:id="rId12"/>
    <p:sldId id="259" r:id="rId13"/>
    <p:sldId id="388" r:id="rId14"/>
    <p:sldId id="348" r:id="rId15"/>
    <p:sldId id="351" r:id="rId16"/>
    <p:sldId id="265" r:id="rId17"/>
    <p:sldId id="309" r:id="rId18"/>
    <p:sldId id="260" r:id="rId19"/>
    <p:sldId id="261" r:id="rId20"/>
    <p:sldId id="310" r:id="rId21"/>
    <p:sldId id="289" r:id="rId22"/>
    <p:sldId id="290" r:id="rId23"/>
    <p:sldId id="264" r:id="rId24"/>
    <p:sldId id="386" r:id="rId25"/>
    <p:sldId id="387" r:id="rId26"/>
    <p:sldId id="376" r:id="rId27"/>
    <p:sldId id="347" r:id="rId28"/>
    <p:sldId id="381" r:id="rId29"/>
    <p:sldId id="377" r:id="rId30"/>
    <p:sldId id="378" r:id="rId31"/>
    <p:sldId id="389" r:id="rId32"/>
    <p:sldId id="390" r:id="rId33"/>
    <p:sldId id="403" r:id="rId34"/>
    <p:sldId id="391" r:id="rId35"/>
    <p:sldId id="404" r:id="rId36"/>
    <p:sldId id="379" r:id="rId37"/>
    <p:sldId id="267" r:id="rId38"/>
    <p:sldId id="392" r:id="rId39"/>
    <p:sldId id="395" r:id="rId40"/>
    <p:sldId id="380" r:id="rId41"/>
    <p:sldId id="393" r:id="rId42"/>
    <p:sldId id="384" r:id="rId43"/>
    <p:sldId id="405" r:id="rId44"/>
    <p:sldId id="266" r:id="rId45"/>
    <p:sldId id="359" r:id="rId46"/>
    <p:sldId id="268" r:id="rId47"/>
    <p:sldId id="394" r:id="rId48"/>
    <p:sldId id="398" r:id="rId49"/>
    <p:sldId id="399" r:id="rId50"/>
    <p:sldId id="400" r:id="rId51"/>
    <p:sldId id="406" r:id="rId52"/>
    <p:sldId id="355" r:id="rId53"/>
    <p:sldId id="313" r:id="rId54"/>
    <p:sldId id="315" r:id="rId55"/>
    <p:sldId id="316" r:id="rId56"/>
    <p:sldId id="319" r:id="rId57"/>
    <p:sldId id="320" r:id="rId58"/>
    <p:sldId id="321" r:id="rId59"/>
    <p:sldId id="401" r:id="rId60"/>
    <p:sldId id="397" r:id="rId61"/>
    <p:sldId id="407" r:id="rId62"/>
    <p:sldId id="402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 Paton" initials="BP" lastIdx="1" clrIdx="0">
    <p:extLst>
      <p:ext uri="{19B8F6BF-5375-455C-9EA6-DF929625EA0E}">
        <p15:presenceInfo xmlns:p15="http://schemas.microsoft.com/office/powerpoint/2012/main" userId="S-1-5-21-1614895754-57989841-839522115-43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76A"/>
    <a:srgbClr val="658454"/>
    <a:srgbClr val="E6A933"/>
    <a:srgbClr val="ACACAA"/>
    <a:srgbClr val="8C4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>
      <p:cViewPr varScale="1">
        <p:scale>
          <a:sx n="69" d="100"/>
          <a:sy n="69" d="100"/>
        </p:scale>
        <p:origin x="122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albfs1wp\Workgroups\Lending\LPS%20Files\Brian\Cross%20Selling%20Printable%20Pricing%20Template%20-%20logo%20at%20bottom.xlsm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\\albfs1wp\Workgroups\Lending\LPS%20Files\Brian\Cross%20Selling%20Printable%20Pricing%20Template%20-%20logo%20at%20bottom.xlsm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wpaton\Downloads\Copy%20of%20Cross%20Selling%20Printable%20Pricing%20Template%20-%20logo%20at%20bottom.xlsm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wpaton\Documents\Presentations\Copy%20of%20Charts%20for%20Bill%20(002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wpaton\Documents\Presentations\Copy%20of%20Charts%20for%20Bill%20(002)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albfs1wp\Workgroups\Lending\LPS%20Files\Brian\Cross%20Selling%20Printable%20Pricing%20Template%20-%20logo%20at%20bottom.xlsm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albfs1wp\Workgroups\Lending\LPS%20Files\Brian\Cross%20Selling%20Printable%20Pricing%20Template%20-%20logo%20at%20bottom.xlsm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albfs1wp\Workgroups\Lending\LPS%20Files\Brian\Cross%20Selling%20Printable%20Pricing%20Template%20-%20logo%20at%20bottom.xlsm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albfs1wp\Workgroups\Lending\LPS%20Files\Brian\Cross%20Selling%20Printable%20Pricing%20Template%20-%20logo%20at%20bottom.xlsm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albfs1wp\Workgroups\Lending\LPS%20Files\Brian\Cross%20Selling%20Printable%20Pricing%20Template%20-%20logo%20at%20bottom.xlsm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Charge-off Rate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1788908330903099E-2"/>
          <c:y val="0.10250437310247566"/>
          <c:w val="0.74921138329930981"/>
          <c:h val="0.767903758824365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'Yield Table'!$L$12</c:f>
              <c:strCache>
                <c:ptCount val="1"/>
                <c:pt idx="0">
                  <c:v>0.00% Charge-off</c:v>
                </c:pt>
              </c:strCache>
            </c:strRef>
          </c:tx>
          <c:spPr>
            <a:solidFill>
              <a:srgbClr val="E6A93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Table'!$C$12:$G$12</c:f>
              <c:numCache>
                <c:formatCode>0.00%</c:formatCode>
                <c:ptCount val="5"/>
                <c:pt idx="0">
                  <c:v>4.4396859809028626E-2</c:v>
                </c:pt>
                <c:pt idx="1">
                  <c:v>4.3122120086056634E-2</c:v>
                </c:pt>
                <c:pt idx="2">
                  <c:v>4.1720934484389231E-2</c:v>
                </c:pt>
                <c:pt idx="3">
                  <c:v>4.0180956769507302E-2</c:v>
                </c:pt>
                <c:pt idx="4">
                  <c:v>3.8488437241664501E-2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7D-4BE5-9777-A3888B73319D}"/>
            </c:ext>
          </c:extLst>
        </c:ser>
        <c:ser>
          <c:idx val="1"/>
          <c:order val="1"/>
          <c:tx>
            <c:strRef>
              <c:f>'Yield Table'!$L$13</c:f>
              <c:strCache>
                <c:ptCount val="1"/>
                <c:pt idx="0">
                  <c:v>0.680%* Charge-off</c:v>
                </c:pt>
              </c:strCache>
            </c:strRef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Table'!$C$13:$G$13</c:f>
              <c:numCache>
                <c:formatCode>0.00%</c:formatCode>
                <c:ptCount val="5"/>
                <c:pt idx="0">
                  <c:v>4.2135782625405245E-2</c:v>
                </c:pt>
                <c:pt idx="1">
                  <c:v>4.0627830152566033E-2</c:v>
                </c:pt>
                <c:pt idx="2">
                  <c:v>3.8963131637682551E-2</c:v>
                </c:pt>
                <c:pt idx="3">
                  <c:v>3.7129417073853047E-2</c:v>
                </c:pt>
                <c:pt idx="4">
                  <c:v>3.5110380363878008E-2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7D-4BE5-9777-A3888B73319D}"/>
            </c:ext>
          </c:extLst>
        </c:ser>
        <c:ser>
          <c:idx val="2"/>
          <c:order val="2"/>
          <c:tx>
            <c:strRef>
              <c:f>'Yield Table'!$L$14</c:f>
              <c:strCache>
                <c:ptCount val="1"/>
                <c:pt idx="0">
                  <c:v>2.00% Charge-off</c:v>
                </c:pt>
              </c:strCache>
            </c:strRef>
          </c:tx>
          <c:spPr>
            <a:solidFill>
              <a:srgbClr val="65845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Table'!$C$14:$G$14</c:f>
              <c:numCache>
                <c:formatCode>0.00%</c:formatCode>
                <c:ptCount val="5"/>
                <c:pt idx="0">
                  <c:v>3.7647825388545046E-2</c:v>
                </c:pt>
                <c:pt idx="1">
                  <c:v>3.5667679450616205E-2</c:v>
                </c:pt>
                <c:pt idx="2">
                  <c:v>3.346554177156591E-2</c:v>
                </c:pt>
                <c:pt idx="3">
                  <c:v>3.1031941890392666E-2</c:v>
                </c:pt>
                <c:pt idx="4">
                  <c:v>2.8325980755816712E-2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7D-4BE5-9777-A3888B73319D}"/>
            </c:ext>
          </c:extLst>
        </c:ser>
        <c:ser>
          <c:idx val="3"/>
          <c:order val="3"/>
          <c:tx>
            <c:strRef>
              <c:f>'Yield Table'!$L$15</c:f>
              <c:strCache>
                <c:ptCount val="1"/>
                <c:pt idx="0">
                  <c:v>3.00% Charge-off</c:v>
                </c:pt>
              </c:strCache>
            </c:strRef>
          </c:tx>
          <c:spPr>
            <a:solidFill>
              <a:srgbClr val="00376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Table'!$C$15:$G$15</c:f>
              <c:numCache>
                <c:formatCode>0.00%</c:formatCode>
                <c:ptCount val="5"/>
                <c:pt idx="0">
                  <c:v>3.4175758172277054E-2</c:v>
                </c:pt>
                <c:pt idx="1">
                  <c:v>3.1798021323835635E-2</c:v>
                </c:pt>
                <c:pt idx="2">
                  <c:v>2.9164805433835438E-2</c:v>
                </c:pt>
                <c:pt idx="3">
                  <c:v>2.6222428287728104E-2</c:v>
                </c:pt>
                <c:pt idx="4">
                  <c:v>2.2966084706271293E-2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7D-4BE5-9777-A3888B73319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77"/>
        <c:axId val="-1905357440"/>
        <c:axId val="-1905368864"/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PREPAYMENT SPEED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7500000000000007E-2"/>
          <c:min val="2.6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Yield Comparison (Investments)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3"/>
          <c:order val="0"/>
          <c:tx>
            <c:v>Subject Loan Pool</c:v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Table'!$D$12</c:f>
              <c:numCache>
                <c:formatCode>0.00%</c:formatCode>
                <c:ptCount val="1"/>
                <c:pt idx="0">
                  <c:v>3.7129417073853047E-2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13-4613-A74A-C5E19C1E1171}"/>
            </c:ext>
          </c:extLst>
        </c:ser>
        <c:ser>
          <c:idx val="0"/>
          <c:order val="1"/>
          <c:tx>
            <c:strRef>
              <c:f>'Avg Inv Yield Table'!$B$12</c:f>
              <c:strCache>
                <c:ptCount val="1"/>
                <c:pt idx="0">
                  <c:v>$0 - $2MM</c:v>
                </c:pt>
              </c:strCache>
            </c:strRef>
          </c:tx>
          <c:spPr>
            <a:solidFill>
              <a:srgbClr val="E6A93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Table'!$C$12</c:f>
              <c:numCache>
                <c:formatCode>0.00%</c:formatCode>
                <c:ptCount val="1"/>
                <c:pt idx="0">
                  <c:v>6.1000000000000004E-3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13-4613-A74A-C5E19C1E1171}"/>
            </c:ext>
          </c:extLst>
        </c:ser>
        <c:ser>
          <c:idx val="1"/>
          <c:order val="2"/>
          <c:tx>
            <c:strRef>
              <c:f>'Avg Inv Yield Table'!$B$13</c:f>
              <c:strCache>
                <c:ptCount val="1"/>
                <c:pt idx="0">
                  <c:v>$2MM - $10MM</c:v>
                </c:pt>
              </c:strCache>
            </c:strRef>
          </c:tx>
          <c:spPr>
            <a:solidFill>
              <a:srgbClr val="65845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Table'!$C$13</c:f>
              <c:numCache>
                <c:formatCode>0.00%</c:formatCode>
                <c:ptCount val="1"/>
                <c:pt idx="0">
                  <c:v>1.0200000000000001E-2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13-4613-A74A-C5E19C1E1171}"/>
            </c:ext>
          </c:extLst>
        </c:ser>
        <c:ser>
          <c:idx val="2"/>
          <c:order val="3"/>
          <c:tx>
            <c:strRef>
              <c:f>'Avg Inv Yield Table'!$B$14</c:f>
              <c:strCache>
                <c:ptCount val="1"/>
                <c:pt idx="0">
                  <c:v>$10MM - $50MM</c:v>
                </c:pt>
              </c:strCache>
            </c:strRef>
          </c:tx>
          <c:spPr>
            <a:solidFill>
              <a:srgbClr val="44546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Table'!$C$14</c:f>
              <c:numCache>
                <c:formatCode>0.00%</c:formatCode>
                <c:ptCount val="1"/>
                <c:pt idx="0">
                  <c:v>1.26E-2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13-4613-A74A-C5E19C1E1171}"/>
            </c:ext>
          </c:extLst>
        </c:ser>
        <c:ser>
          <c:idx val="4"/>
          <c:order val="4"/>
          <c:tx>
            <c:strRef>
              <c:f>'Avg Inv Yield Table'!$B$15</c:f>
              <c:strCache>
                <c:ptCount val="1"/>
                <c:pt idx="0">
                  <c:v>$50MM - $100MM</c:v>
                </c:pt>
              </c:strCache>
            </c:strRef>
          </c:tx>
          <c:spPr>
            <a:solidFill>
              <a:srgbClr val="195F68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Table'!$C$15</c:f>
              <c:numCache>
                <c:formatCode>0.00%</c:formatCode>
                <c:ptCount val="1"/>
                <c:pt idx="0">
                  <c:v>1.3599999999999999E-2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13-4613-A74A-C5E19C1E1171}"/>
            </c:ext>
          </c:extLst>
        </c:ser>
        <c:ser>
          <c:idx val="5"/>
          <c:order val="5"/>
          <c:tx>
            <c:strRef>
              <c:f>'Avg Inv Yield Table'!$B$16</c:f>
              <c:strCache>
                <c:ptCount val="1"/>
                <c:pt idx="0">
                  <c:v>$100MM - $500MM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Table'!$C$16</c:f>
              <c:numCache>
                <c:formatCode>0.00%</c:formatCode>
                <c:ptCount val="1"/>
                <c:pt idx="0">
                  <c:v>1.47E-2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913-4613-A74A-C5E19C1E1171}"/>
            </c:ext>
          </c:extLst>
        </c:ser>
        <c:ser>
          <c:idx val="6"/>
          <c:order val="6"/>
          <c:tx>
            <c:strRef>
              <c:f>'Avg Inv Yield Table'!$B$17</c:f>
              <c:strCache>
                <c:ptCount val="1"/>
                <c:pt idx="0">
                  <c:v>$500M+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1"/>
              <c:pt idx="0">
                <c:v> </c:v>
              </c:pt>
            </c:strLit>
          </c:cat>
          <c:val>
            <c:numRef>
              <c:f>'Avg Inv Yield Table'!$C$17</c:f>
              <c:numCache>
                <c:formatCode>0.00%</c:formatCode>
                <c:ptCount val="1"/>
                <c:pt idx="0">
                  <c:v>1.5900000000000001E-2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913-4613-A74A-C5E19C1E117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17"/>
        <c:axId val="-1905357440"/>
        <c:axId val="-1905368864"/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Average</a:t>
                </a:r>
                <a:r>
                  <a:rPr lang="en-US" b="1" baseline="0"/>
                  <a:t> Investment Return (Asset Size)</a:t>
                </a:r>
                <a:endParaRPr lang="en-US" b="1"/>
              </a:p>
            </c:rich>
          </c:tx>
          <c:layout>
            <c:manualLayout>
              <c:xMode val="edge"/>
              <c:yMode val="edge"/>
              <c:x val="0.29313269943398756"/>
              <c:y val="0.881364792437453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5000000000000012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Year-Over-Year</a:t>
            </a:r>
            <a:r>
              <a:rPr lang="en-US" baseline="0" dirty="0"/>
              <a:t> Change - Seller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v>Seller</c:v>
          </c:tx>
          <c:spPr>
            <a:solidFill>
              <a:srgbClr val="8C406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C406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AD8-4C15-925E-92CE564C59DA}"/>
              </c:ext>
            </c:extLst>
          </c:dPt>
          <c:dPt>
            <c:idx val="1"/>
            <c:invertIfNegative val="0"/>
            <c:bubble3D val="0"/>
            <c:spPr>
              <a:solidFill>
                <a:srgbClr val="8C406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AD8-4C15-925E-92CE564C59DA}"/>
              </c:ext>
            </c:extLst>
          </c:dPt>
          <c:dPt>
            <c:idx val="2"/>
            <c:invertIfNegative val="0"/>
            <c:bubble3D val="0"/>
            <c:spPr>
              <a:solidFill>
                <a:srgbClr val="8C406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AD8-4C15-925E-92CE564C59D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Sheet1!$I$6:$I$8</c:f>
              <c:strCache>
                <c:ptCount val="3"/>
                <c:pt idx="0">
                  <c:v>Net Worth</c:v>
                </c:pt>
                <c:pt idx="1">
                  <c:v>ROA</c:v>
                </c:pt>
                <c:pt idx="2">
                  <c:v>Loan/Share</c:v>
                </c:pt>
              </c:strCache>
            </c:strRef>
          </c:cat>
          <c:val>
            <c:numRef>
              <c:f>Sheet1!$N$6:$N$8</c:f>
              <c:numCache>
                <c:formatCode>0.00%</c:formatCode>
                <c:ptCount val="3"/>
                <c:pt idx="0">
                  <c:v>3.5460992907802437E-3</c:v>
                </c:pt>
                <c:pt idx="1">
                  <c:v>0.22727272727272732</c:v>
                </c:pt>
                <c:pt idx="2">
                  <c:v>3.5218062524121942E-2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AD8-4C15-925E-92CE564C59DA}"/>
            </c:ext>
          </c:extLst>
        </c:ser>
        <c:ser>
          <c:idx val="1"/>
          <c:order val="1"/>
          <c:tx>
            <c:v>Peer Average</c:v>
          </c:tx>
          <c:spPr>
            <a:solidFill>
              <a:srgbClr val="00376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Sheet1!$I$6:$I$8</c:f>
              <c:strCache>
                <c:ptCount val="3"/>
                <c:pt idx="0">
                  <c:v>Net Worth</c:v>
                </c:pt>
                <c:pt idx="1">
                  <c:v>ROA</c:v>
                </c:pt>
                <c:pt idx="2">
                  <c:v>Loan/Share</c:v>
                </c:pt>
              </c:strCache>
            </c:strRef>
          </c:cat>
          <c:val>
            <c:numRef>
              <c:f>Sheet1!$O$6:$O$8</c:f>
              <c:numCache>
                <c:formatCode>0.00%</c:formatCode>
                <c:ptCount val="3"/>
                <c:pt idx="0">
                  <c:v>1.3698630136986313E-2</c:v>
                </c:pt>
                <c:pt idx="1">
                  <c:v>0.10416666666666677</c:v>
                </c:pt>
                <c:pt idx="2">
                  <c:v>3.4886927744070588E-2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AD8-4C15-925E-92CE564C59D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9842992"/>
        <c:axId val="673220096"/>
      </c:barChart>
      <c:catAx>
        <c:axId val="669842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220096"/>
        <c:crosses val="autoZero"/>
        <c:auto val="1"/>
        <c:lblAlgn val="ctr"/>
        <c:lblOffset val="100"/>
        <c:noMultiLvlLbl val="0"/>
      </c:catAx>
      <c:valAx>
        <c:axId val="67322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9842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Year-Over-Year</a:t>
            </a:r>
            <a:r>
              <a:rPr lang="en-US" baseline="0" dirty="0"/>
              <a:t> Change - Buyer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v>Buyer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BC-404B-8EBD-471EC040582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BC-404B-8EBD-471EC040582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EBC-404B-8EBD-471EC04058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Sheet1!$B$6:$B$8</c:f>
              <c:strCache>
                <c:ptCount val="3"/>
                <c:pt idx="0">
                  <c:v>Net Worth</c:v>
                </c:pt>
                <c:pt idx="1">
                  <c:v>ROA</c:v>
                </c:pt>
                <c:pt idx="2">
                  <c:v>Loan/Share</c:v>
                </c:pt>
              </c:strCache>
            </c:strRef>
          </c:cat>
          <c:val>
            <c:numRef>
              <c:f>Sheet1!$G$6:$G$8</c:f>
              <c:numCache>
                <c:formatCode>0.00%</c:formatCode>
                <c:ptCount val="3"/>
                <c:pt idx="0">
                  <c:v>6.4320388349514548E-2</c:v>
                </c:pt>
                <c:pt idx="1">
                  <c:v>0.28571428571428559</c:v>
                </c:pt>
                <c:pt idx="2">
                  <c:v>0.24982505248425477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BC-404B-8EBD-471EC0405820}"/>
            </c:ext>
          </c:extLst>
        </c:ser>
        <c:ser>
          <c:idx val="1"/>
          <c:order val="1"/>
          <c:tx>
            <c:v>Peer Average</c:v>
          </c:tx>
          <c:spPr>
            <a:solidFill>
              <a:srgbClr val="00376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Sheet1!$B$6:$B$8</c:f>
              <c:strCache>
                <c:ptCount val="3"/>
                <c:pt idx="0">
                  <c:v>Net Worth</c:v>
                </c:pt>
                <c:pt idx="1">
                  <c:v>ROA</c:v>
                </c:pt>
                <c:pt idx="2">
                  <c:v>Loan/Share</c:v>
                </c:pt>
              </c:strCache>
            </c:strRef>
          </c:cat>
          <c:val>
            <c:numRef>
              <c:f>Sheet1!$H$6:$H$8</c:f>
              <c:numCache>
                <c:formatCode>0.00%</c:formatCode>
                <c:ptCount val="3"/>
                <c:pt idx="0">
                  <c:v>1.3698630136986313E-2</c:v>
                </c:pt>
                <c:pt idx="1">
                  <c:v>0.10416666666666677</c:v>
                </c:pt>
                <c:pt idx="2">
                  <c:v>3.4886927744070588E-2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EBC-404B-8EBD-471EC04058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9842992"/>
        <c:axId val="673220096"/>
      </c:barChart>
      <c:catAx>
        <c:axId val="669842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220096"/>
        <c:crosses val="autoZero"/>
        <c:auto val="1"/>
        <c:lblAlgn val="ctr"/>
        <c:lblOffset val="100"/>
        <c:noMultiLvlLbl val="0"/>
      </c:catAx>
      <c:valAx>
        <c:axId val="67322009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9842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Charge-off Rate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'Yield Table'!$L$12</c:f>
              <c:strCache>
                <c:ptCount val="1"/>
                <c:pt idx="0">
                  <c:v>0.00% Charge-off</c:v>
                </c:pt>
              </c:strCache>
            </c:strRef>
          </c:tx>
          <c:spPr>
            <a:solidFill>
              <a:srgbClr val="E6A93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Table'!$C$12:$G$12</c:f>
              <c:numCache>
                <c:formatCode>0.00%</c:formatCode>
                <c:ptCount val="5"/>
                <c:pt idx="0">
                  <c:v>5.1663963982823823E-2</c:v>
                </c:pt>
                <c:pt idx="1">
                  <c:v>5.0254285806060062E-2</c:v>
                </c:pt>
                <c:pt idx="2">
                  <c:v>4.8675987214032282E-2</c:v>
                </c:pt>
                <c:pt idx="3">
                  <c:v>4.6919658167406668E-2</c:v>
                </c:pt>
                <c:pt idx="4">
                  <c:v>4.4975845084597052E-2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29-444C-9014-5B329CC32457}"/>
            </c:ext>
          </c:extLst>
        </c:ser>
        <c:ser>
          <c:idx val="1"/>
          <c:order val="1"/>
          <c:tx>
            <c:strRef>
              <c:f>'Yield Table'!$L$13</c:f>
              <c:strCache>
                <c:ptCount val="1"/>
                <c:pt idx="0">
                  <c:v>0.680%* Charge-off</c:v>
                </c:pt>
              </c:strCache>
            </c:strRef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Table'!$C$13:$G$13</c:f>
              <c:numCache>
                <c:formatCode>0.00%</c:formatCode>
                <c:ptCount val="5"/>
                <c:pt idx="0">
                  <c:v>4.9789812211893894E-2</c:v>
                </c:pt>
                <c:pt idx="1">
                  <c:v>4.8051228905227665E-2</c:v>
                </c:pt>
                <c:pt idx="2">
                  <c:v>4.6090229546008644E-2</c:v>
                </c:pt>
                <c:pt idx="3">
                  <c:v>4.3890335998624484E-2</c:v>
                </c:pt>
                <c:pt idx="4">
                  <c:v>4.1435363153710061E-2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29-444C-9014-5B329CC32457}"/>
            </c:ext>
          </c:extLst>
        </c:ser>
        <c:ser>
          <c:idx val="2"/>
          <c:order val="2"/>
          <c:tx>
            <c:strRef>
              <c:f>'Yield Table'!$L$14</c:f>
              <c:strCache>
                <c:ptCount val="1"/>
                <c:pt idx="0">
                  <c:v>2.00% Charge-off</c:v>
                </c:pt>
              </c:strCache>
            </c:strRef>
          </c:tx>
          <c:spPr>
            <a:solidFill>
              <a:srgbClr val="65845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Table'!$C$14:$G$14</c:f>
              <c:numCache>
                <c:formatCode>0.00%</c:formatCode>
                <c:ptCount val="5"/>
                <c:pt idx="0">
                  <c:v>4.787343064877083E-2</c:v>
                </c:pt>
                <c:pt idx="1">
                  <c:v>4.5781141958176869E-2</c:v>
                </c:pt>
                <c:pt idx="2">
                  <c:v>4.3415540160215108E-2</c:v>
                </c:pt>
                <c:pt idx="3">
                  <c:v>4.0731960842900018E-2</c:v>
                </c:pt>
                <c:pt idx="4">
                  <c:v>3.7704143659476087E-2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29-444C-9014-5B329CC32457}"/>
            </c:ext>
          </c:extLst>
        </c:ser>
        <c:ser>
          <c:idx val="3"/>
          <c:order val="3"/>
          <c:tx>
            <c:strRef>
              <c:f>'Yield Table'!$L$15</c:f>
              <c:strCache>
                <c:ptCount val="1"/>
                <c:pt idx="0">
                  <c:v>3.00% Charge-off</c:v>
                </c:pt>
              </c:strCache>
            </c:strRef>
          </c:tx>
          <c:spPr>
            <a:solidFill>
              <a:srgbClr val="00376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'Yield Table'!$C$11:$G$11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cat>
          <c:val>
            <c:numRef>
              <c:f>'Yield Table'!$C$15:$G$15</c:f>
              <c:numCache>
                <c:formatCode>0.00%</c:formatCode>
                <c:ptCount val="5"/>
                <c:pt idx="0">
                  <c:v>4.5913782497441998E-2</c:v>
                </c:pt>
                <c:pt idx="1">
                  <c:v>4.3455857267977613E-2</c:v>
                </c:pt>
                <c:pt idx="2">
                  <c:v>4.0595202265094804E-2</c:v>
                </c:pt>
                <c:pt idx="3">
                  <c:v>3.7440786294108713E-2</c:v>
                </c:pt>
                <c:pt idx="4">
                  <c:v>3.3798459886458583E-2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929-444C-9014-5B329CC3245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77"/>
        <c:axId val="-1905357440"/>
        <c:axId val="-1905368864"/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PREPAYMENT SPEED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5.5000000000000007E-2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Yield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Sheet1!$A$19</c:f>
              <c:strCache>
                <c:ptCount val="1"/>
                <c:pt idx="0">
                  <c:v>RV Yield</c:v>
                </c:pt>
              </c:strCache>
            </c:strRef>
          </c:tx>
          <c:spPr>
            <a:solidFill>
              <a:srgbClr val="8C406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Sheet1!$B$19:$F$19</c:f>
              <c:numCache>
                <c:formatCode>0.00%</c:formatCode>
                <c:ptCount val="5"/>
                <c:pt idx="0">
                  <c:v>4.9789812211893894E-2</c:v>
                </c:pt>
                <c:pt idx="1">
                  <c:v>4.8051228905227665E-2</c:v>
                </c:pt>
                <c:pt idx="2">
                  <c:v>4.6090229546008644E-2</c:v>
                </c:pt>
                <c:pt idx="3">
                  <c:v>4.3890335998624484E-2</c:v>
                </c:pt>
                <c:pt idx="4">
                  <c:v>4.1435363153710061E-2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EC-49A4-AA0A-8741EA04918E}"/>
            </c:ext>
          </c:extLst>
        </c:ser>
        <c:ser>
          <c:idx val="1"/>
          <c:order val="1"/>
          <c:tx>
            <c:strRef>
              <c:f>Sheet1!$A$18</c:f>
              <c:strCache>
                <c:ptCount val="1"/>
                <c:pt idx="0">
                  <c:v>Auto Yield</c:v>
                </c:pt>
              </c:strCache>
            </c:strRef>
          </c:tx>
          <c:spPr>
            <a:solidFill>
              <a:srgbClr val="65845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Sheet1!$B$17:$F$17</c:f>
              <c:numCache>
                <c:formatCode>0%</c:formatCode>
                <c:ptCount val="5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</c:numCache>
            </c:numRef>
          </c:cat>
          <c:val>
            <c:numRef>
              <c:f>Sheet1!$B$18:$F$18</c:f>
              <c:numCache>
                <c:formatCode>0.00%</c:formatCode>
                <c:ptCount val="5"/>
                <c:pt idx="0">
                  <c:v>4.2099999999999999E-2</c:v>
                </c:pt>
                <c:pt idx="1">
                  <c:v>4.0599999999999997E-2</c:v>
                </c:pt>
                <c:pt idx="2">
                  <c:v>3.9E-2</c:v>
                </c:pt>
                <c:pt idx="3">
                  <c:v>3.7100000000000001E-2</c:v>
                </c:pt>
                <c:pt idx="4">
                  <c:v>3.5099999999999999E-2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EC-49A4-AA0A-8741EA04918E}"/>
            </c:ext>
          </c:extLst>
        </c:ser>
        <c:ser>
          <c:idx val="2"/>
          <c:order val="2"/>
          <c:tx>
            <c:strRef>
              <c:f>Sheet1!$A$22</c:f>
              <c:strCache>
                <c:ptCount val="1"/>
                <c:pt idx="0">
                  <c:v>Treasury</c:v>
                </c:pt>
              </c:strCache>
            </c:strRef>
          </c:tx>
          <c:spPr>
            <a:solidFill>
              <a:srgbClr val="E6A9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Sheet1!$B$22:$F$22</c:f>
              <c:numCache>
                <c:formatCode>0.00%</c:formatCode>
                <c:ptCount val="5"/>
                <c:pt idx="0">
                  <c:v>2.5974999999999988E-2</c:v>
                </c:pt>
                <c:pt idx="1">
                  <c:v>2.5649999999999992E-2</c:v>
                </c:pt>
                <c:pt idx="2">
                  <c:v>2.5324999999999997E-2</c:v>
                </c:pt>
                <c:pt idx="3">
                  <c:v>2.5108333333333333E-2</c:v>
                </c:pt>
                <c:pt idx="4">
                  <c:v>2.4774999999999995E-2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EC-49A4-AA0A-8741EA0491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1905357440"/>
        <c:axId val="-1905368864"/>
      </c:barChart>
      <c:catAx>
        <c:axId val="-1905357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Prepayment Speed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in val="2.0000000000000004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Spread to Treasury Comparison</a:t>
            </a:r>
            <a:endParaRPr lang="en-US" sz="140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Sheet1!$A$24</c:f>
              <c:strCache>
                <c:ptCount val="1"/>
                <c:pt idx="0">
                  <c:v>RV Spread to Treasury</c:v>
                </c:pt>
              </c:strCache>
            </c:strRef>
          </c:tx>
          <c:spPr>
            <a:ln w="28575" cap="rnd">
              <a:solidFill>
                <a:srgbClr val="8C406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Sheet1!$B$24:$F$24</c:f>
              <c:numCache>
                <c:formatCode>0.00%</c:formatCode>
                <c:ptCount val="5"/>
                <c:pt idx="0">
                  <c:v>2.2189812211893895E-2</c:v>
                </c:pt>
                <c:pt idx="1">
                  <c:v>2.1209562238561006E-2</c:v>
                </c:pt>
                <c:pt idx="2">
                  <c:v>2.0290229546008651E-2</c:v>
                </c:pt>
                <c:pt idx="3">
                  <c:v>1.9257002665291151E-2</c:v>
                </c:pt>
                <c:pt idx="4">
                  <c:v>1.7510363153710063E-2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246-42E2-AC1E-5DA7F927F671}"/>
            </c:ext>
          </c:extLst>
        </c:ser>
        <c:ser>
          <c:idx val="1"/>
          <c:order val="1"/>
          <c:tx>
            <c:strRef>
              <c:f>Sheet1!$A$23</c:f>
              <c:strCache>
                <c:ptCount val="1"/>
                <c:pt idx="0">
                  <c:v>Auto Spread to Treasury</c:v>
                </c:pt>
              </c:strCache>
            </c:strRef>
          </c:tx>
          <c:spPr>
            <a:ln w="28575" cap="rnd">
              <a:solidFill>
                <a:srgbClr val="658454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Sheet1!$B$17:$F$17</c:f>
              <c:numCache>
                <c:formatCode>0%</c:formatCode>
                <c:ptCount val="5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</c:numCache>
            </c:numRef>
          </c:cat>
          <c:val>
            <c:numRef>
              <c:f>Sheet1!$B$23:$F$23</c:f>
              <c:numCache>
                <c:formatCode>0.00%</c:formatCode>
                <c:ptCount val="5"/>
                <c:pt idx="0">
                  <c:v>1.6125000000000011E-2</c:v>
                </c:pt>
                <c:pt idx="1">
                  <c:v>1.4950000000000005E-2</c:v>
                </c:pt>
                <c:pt idx="2">
                  <c:v>1.3675000000000003E-2</c:v>
                </c:pt>
                <c:pt idx="3">
                  <c:v>1.1991666666666668E-2</c:v>
                </c:pt>
                <c:pt idx="4">
                  <c:v>1.0325000000000004E-2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246-42E2-AC1E-5DA7F927F67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1909277392"/>
        <c:axId val="-1908427504"/>
      </c:lineChart>
      <c:catAx>
        <c:axId val="-1909277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>
                    <a:effectLst/>
                  </a:rPr>
                  <a:t>Prepayment Speed</a:t>
                </a:r>
                <a:endParaRPr lang="en-US" sz="1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8427504"/>
        <c:crosses val="autoZero"/>
        <c:auto val="1"/>
        <c:lblAlgn val="ctr"/>
        <c:lblOffset val="100"/>
        <c:noMultiLvlLbl val="0"/>
      </c:catAx>
      <c:valAx>
        <c:axId val="-1908427504"/>
        <c:scaling>
          <c:orientation val="minMax"/>
          <c:max val="3.0000000000000006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9277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Yield Comparison (CD)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Subject Loan Pool</c:v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Charts!$O$8</c:f>
              <c:numCache>
                <c:formatCode>0.00%</c:formatCode>
                <c:ptCount val="1"/>
                <c:pt idx="0">
                  <c:v>3.7129417073853047E-2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A0-4CC5-A153-7D6BFEDB779E}"/>
            </c:ext>
          </c:extLst>
        </c:ser>
        <c:ser>
          <c:idx val="1"/>
          <c:order val="1"/>
          <c:tx>
            <c:v>Alloya CD</c:v>
          </c:tx>
          <c:spPr>
            <a:solidFill>
              <a:srgbClr val="E6A93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Charts!$P$8</c:f>
              <c:numCache>
                <c:formatCode>0.00%</c:formatCode>
                <c:ptCount val="1"/>
                <c:pt idx="0">
                  <c:v>2.5499999999999998E-2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A0-4CC5-A153-7D6BFEDB779E}"/>
            </c:ext>
          </c:extLst>
        </c:ser>
        <c:ser>
          <c:idx val="2"/>
          <c:order val="2"/>
          <c:tx>
            <c:v>SimpliCD</c:v>
          </c:tx>
          <c:spPr>
            <a:solidFill>
              <a:srgbClr val="00376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Charts!$Q$8</c:f>
              <c:numCache>
                <c:formatCode>0.00%</c:formatCode>
                <c:ptCount val="1"/>
                <c:pt idx="0">
                  <c:v>2.7699999999999999E-2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A0-4CC5-A153-7D6BFEDB77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17"/>
        <c:axId val="-1905357440"/>
        <c:axId val="-1905368864"/>
        <c:extLst>
          <c:ext xmlns:c15="http://schemas.microsoft.com/office/drawing/2012/chart" uri="{02D57815-91ED-43cb-92C2-25804820EDAC}">
            <c15:filteredBarSeries>
              <c15:ser>
                <c:idx val="3"/>
                <c:order val="3"/>
                <c:tx>
                  <c:v>Treasury</c:v>
                </c:tx>
                <c:spPr>
                  <a:gradFill rotWithShape="1">
                    <a:gsLst>
                      <a:gs pos="0">
                        <a:schemeClr val="accent4">
                          <a:shade val="51000"/>
                          <a:satMod val="130000"/>
                        </a:schemeClr>
                      </a:gs>
                      <a:gs pos="80000">
                        <a:schemeClr val="accent4">
                          <a:shade val="93000"/>
                          <a:satMod val="130000"/>
                        </a:schemeClr>
                      </a:gs>
                      <a:gs pos="100000">
                        <a:schemeClr val="accent4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Charts!$R$8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2.4900000000000002E-2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0CA0-4CC5-A153-7D6BFEDB779E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v>Bank Note</c:v>
                </c:tx>
                <c:spPr>
                  <a:gradFill rotWithShape="1">
                    <a:gsLst>
                      <a:gs pos="0">
                        <a:schemeClr val="accent5">
                          <a:shade val="51000"/>
                          <a:satMod val="130000"/>
                        </a:schemeClr>
                      </a:gs>
                      <a:gs pos="80000">
                        <a:schemeClr val="accent5">
                          <a:shade val="93000"/>
                          <a:satMod val="130000"/>
                        </a:schemeClr>
                      </a:gs>
                      <a:gs pos="100000">
                        <a:schemeClr val="accent5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Charts!$S$8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2.75E-2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CA0-4CC5-A153-7D6BFEDB779E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v>MBS Pool</c:v>
                </c:tx>
                <c:spPr>
                  <a:gradFill rotWithShape="1">
                    <a:gsLst>
                      <a:gs pos="0">
                        <a:schemeClr val="accent6">
                          <a:shade val="51000"/>
                          <a:satMod val="130000"/>
                        </a:schemeClr>
                      </a:gs>
                      <a:gs pos="80000">
                        <a:schemeClr val="accent6">
                          <a:shade val="93000"/>
                          <a:satMod val="130000"/>
                        </a:schemeClr>
                      </a:gs>
                      <a:gs pos="100000">
                        <a:schemeClr val="accent6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Charts!$T$8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2.9000000000000001E-2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0CA0-4CC5-A153-7D6BFEDB779E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v>Agency</c:v>
                </c:tx>
                <c:spPr>
                  <a:gradFill rotWithShape="1">
                    <a:gsLst>
                      <a:gs pos="0">
                        <a:schemeClr val="accent1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1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1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Charts!$U$8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3.2500000000000001E-2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0CA0-4CC5-A153-7D6BFEDB779E}"/>
                  </c:ext>
                </c:extLst>
              </c15:ser>
            </c15:filteredBarSeries>
          </c:ext>
        </c:extLst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TERM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5000000000000012E-2"/>
          <c:min val="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Yield Comparison (Bank Note)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Subject Loan Pool</c:v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Charts!$O$8</c:f>
              <c:numCache>
                <c:formatCode>0.00%</c:formatCode>
                <c:ptCount val="1"/>
                <c:pt idx="0">
                  <c:v>3.7129417073853047E-2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83-4A33-A6C6-84B87BEA6994}"/>
            </c:ext>
          </c:extLst>
        </c:ser>
        <c:ser>
          <c:idx val="4"/>
          <c:order val="4"/>
          <c:tx>
            <c:v>Bank Note</c:v>
          </c:tx>
          <c:spPr>
            <a:solidFill>
              <a:srgbClr val="00376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ACACAA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0183-4A33-A6C6-84B87BEA69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  <c:extLst xmlns:c15="http://schemas.microsoft.com/office/drawing/2012/chart"/>
            </c:strRef>
          </c:cat>
          <c:val>
            <c:numRef>
              <c:f>Charts!$S$8</c:f>
              <c:numCache>
                <c:formatCode>0.00%</c:formatCode>
                <c:ptCount val="1"/>
                <c:pt idx="0">
                  <c:v>2.75E-2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1-0183-4A33-A6C6-84B87BEA699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17"/>
        <c:axId val="-1905357440"/>
        <c:axId val="-190536886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v>Fixed Certificate</c:v>
                </c:tx>
                <c:spPr>
                  <a:gradFill rotWithShape="1">
                    <a:gsLst>
                      <a:gs pos="0">
                        <a:schemeClr val="accent2">
                          <a:shade val="51000"/>
                          <a:satMod val="130000"/>
                        </a:schemeClr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Charts!$P$8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2.5499999999999998E-2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0183-4A33-A6C6-84B87BEA6994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v>SimpliCD</c:v>
                </c:tx>
                <c:spPr>
                  <a:gradFill rotWithShape="1">
                    <a:gsLst>
                      <a:gs pos="0">
                        <a:schemeClr val="accent3">
                          <a:shade val="51000"/>
                          <a:satMod val="130000"/>
                        </a:schemeClr>
                      </a:gs>
                      <a:gs pos="80000">
                        <a:schemeClr val="accent3">
                          <a:shade val="93000"/>
                          <a:satMod val="130000"/>
                        </a:schemeClr>
                      </a:gs>
                      <a:gs pos="100000">
                        <a:schemeClr val="accent3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Charts!$Q$8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2.7699999999999999E-2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183-4A33-A6C6-84B87BEA6994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v>Treasury</c:v>
                </c:tx>
                <c:spPr>
                  <a:gradFill rotWithShape="1">
                    <a:gsLst>
                      <a:gs pos="0">
                        <a:schemeClr val="accent4">
                          <a:shade val="51000"/>
                          <a:satMod val="130000"/>
                        </a:schemeClr>
                      </a:gs>
                      <a:gs pos="80000">
                        <a:schemeClr val="accent4">
                          <a:shade val="93000"/>
                          <a:satMod val="130000"/>
                        </a:schemeClr>
                      </a:gs>
                      <a:gs pos="100000">
                        <a:schemeClr val="accent4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Charts!$R$8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2.4900000000000002E-2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183-4A33-A6C6-84B87BEA6994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v>MBS Pool</c:v>
                </c:tx>
                <c:spPr>
                  <a:gradFill rotWithShape="1">
                    <a:gsLst>
                      <a:gs pos="0">
                        <a:schemeClr val="accent6">
                          <a:shade val="51000"/>
                          <a:satMod val="130000"/>
                        </a:schemeClr>
                      </a:gs>
                      <a:gs pos="80000">
                        <a:schemeClr val="accent6">
                          <a:shade val="93000"/>
                          <a:satMod val="130000"/>
                        </a:schemeClr>
                      </a:gs>
                      <a:gs pos="100000">
                        <a:schemeClr val="accent6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Charts!$T$8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2.9000000000000001E-2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0183-4A33-A6C6-84B87BEA6994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v>Agency</c:v>
                </c:tx>
                <c:spPr>
                  <a:gradFill rotWithShape="1">
                    <a:gsLst>
                      <a:gs pos="0">
                        <a:schemeClr val="accent1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1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1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Charts!$U$8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3.2500000000000001E-2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0183-4A33-A6C6-84B87BEA6994}"/>
                  </c:ext>
                </c:extLst>
              </c15:ser>
            </c15:filteredBarSeries>
          </c:ext>
        </c:extLst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TERM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5000000000000012E-2"/>
          <c:min val="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Yield Comparison (MBS Pool)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Subject Loan Pool</c:v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Charts!$O$8</c:f>
              <c:numCache>
                <c:formatCode>0.00%</c:formatCode>
                <c:ptCount val="1"/>
                <c:pt idx="0">
                  <c:v>3.7129417073853047E-2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5C-4BE9-BEE7-A325AF81F1A9}"/>
            </c:ext>
          </c:extLst>
        </c:ser>
        <c:ser>
          <c:idx val="5"/>
          <c:order val="5"/>
          <c:tx>
            <c:v>MBS Pool</c:v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  <c:extLst xmlns:c15="http://schemas.microsoft.com/office/drawing/2012/chart"/>
            </c:strRef>
          </c:cat>
          <c:val>
            <c:numRef>
              <c:f>Charts!$T$8</c:f>
              <c:numCache>
                <c:formatCode>0.00%</c:formatCode>
                <c:ptCount val="1"/>
                <c:pt idx="0">
                  <c:v>2.9000000000000001E-2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1-E95C-4BE9-BEE7-A325AF81F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17"/>
        <c:axId val="-1905357440"/>
        <c:axId val="-190536886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v>Fixed Certificate</c:v>
                </c:tx>
                <c:spPr>
                  <a:gradFill rotWithShape="1">
                    <a:gsLst>
                      <a:gs pos="0">
                        <a:schemeClr val="accent2">
                          <a:shade val="51000"/>
                          <a:satMod val="130000"/>
                        </a:schemeClr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Charts!$P$8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2.5499999999999998E-2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E95C-4BE9-BEE7-A325AF81F1A9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v>SimpliCD</c:v>
                </c:tx>
                <c:spPr>
                  <a:gradFill rotWithShape="1">
                    <a:gsLst>
                      <a:gs pos="0">
                        <a:schemeClr val="accent3">
                          <a:shade val="51000"/>
                          <a:satMod val="130000"/>
                        </a:schemeClr>
                      </a:gs>
                      <a:gs pos="80000">
                        <a:schemeClr val="accent3">
                          <a:shade val="93000"/>
                          <a:satMod val="130000"/>
                        </a:schemeClr>
                      </a:gs>
                      <a:gs pos="100000">
                        <a:schemeClr val="accent3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Charts!$Q$8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2.7699999999999999E-2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E95C-4BE9-BEE7-A325AF81F1A9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v>Treasury</c:v>
                </c:tx>
                <c:spPr>
                  <a:gradFill rotWithShape="1">
                    <a:gsLst>
                      <a:gs pos="0">
                        <a:schemeClr val="accent4">
                          <a:shade val="51000"/>
                          <a:satMod val="130000"/>
                        </a:schemeClr>
                      </a:gs>
                      <a:gs pos="80000">
                        <a:schemeClr val="accent4">
                          <a:shade val="93000"/>
                          <a:satMod val="130000"/>
                        </a:schemeClr>
                      </a:gs>
                      <a:gs pos="100000">
                        <a:schemeClr val="accent4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Charts!$R$8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2.4900000000000002E-2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E95C-4BE9-BEE7-A325AF81F1A9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v>Bank Note</c:v>
                </c:tx>
                <c:spPr>
                  <a:gradFill rotWithShape="1">
                    <a:gsLst>
                      <a:gs pos="0">
                        <a:schemeClr val="accent5">
                          <a:shade val="51000"/>
                          <a:satMod val="130000"/>
                        </a:schemeClr>
                      </a:gs>
                      <a:gs pos="80000">
                        <a:schemeClr val="accent5">
                          <a:shade val="93000"/>
                          <a:satMod val="130000"/>
                        </a:schemeClr>
                      </a:gs>
                      <a:gs pos="100000">
                        <a:schemeClr val="accent5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Charts!$S$8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2.75E-2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E95C-4BE9-BEE7-A325AF81F1A9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v>Agency</c:v>
                </c:tx>
                <c:spPr>
                  <a:gradFill rotWithShape="1">
                    <a:gsLst>
                      <a:gs pos="0">
                        <a:schemeClr val="accent1">
                          <a:lumMod val="60000"/>
                          <a:shade val="51000"/>
                          <a:satMod val="130000"/>
                        </a:schemeClr>
                      </a:gs>
                      <a:gs pos="80000">
                        <a:schemeClr val="accent1">
                          <a:lumMod val="60000"/>
                          <a:shade val="93000"/>
                          <a:satMod val="130000"/>
                        </a:schemeClr>
                      </a:gs>
                      <a:gs pos="100000">
                        <a:schemeClr val="accent1">
                          <a:lumMod val="60000"/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Charts!$U$8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3.2500000000000001E-2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E95C-4BE9-BEE7-A325AF81F1A9}"/>
                  </c:ext>
                </c:extLst>
              </c15:ser>
            </c15:filteredBarSeries>
          </c:ext>
        </c:extLst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TERM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5000000000000012E-2"/>
          <c:min val="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Yield Comparison (Agency)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Subject Loan Pool</c:v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Charts!$O$8</c:f>
              <c:numCache>
                <c:formatCode>0.00%</c:formatCode>
                <c:ptCount val="1"/>
                <c:pt idx="0">
                  <c:v>3.7129417073853047E-2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A9-457C-9846-3AFC63DB4D0D}"/>
            </c:ext>
          </c:extLst>
        </c:ser>
        <c:ser>
          <c:idx val="6"/>
          <c:order val="6"/>
          <c:tx>
            <c:v>Agency</c:v>
          </c:tx>
          <c:spPr>
            <a:solidFill>
              <a:srgbClr val="65845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5="http://schemas.microsoft.com/office/drawing/2012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  <c:extLst xmlns:c15="http://schemas.microsoft.com/office/drawing/2012/chart"/>
            </c:strRef>
          </c:cat>
          <c:val>
            <c:numRef>
              <c:f>Charts!$U$8</c:f>
              <c:numCache>
                <c:formatCode>0.00%</c:formatCode>
                <c:ptCount val="1"/>
                <c:pt idx="0">
                  <c:v>3.2500000000000001E-2</c:v>
                </c:pt>
              </c:numCache>
              <c:extLst xmlns:c15="http://schemas.microsoft.com/office/drawing/2012/chart"/>
            </c:numRef>
          </c:val>
          <c:extLst>
            <c:ext xmlns:c16="http://schemas.microsoft.com/office/drawing/2014/chart" uri="{C3380CC4-5D6E-409C-BE32-E72D297353CC}">
              <c16:uniqueId val="{00000001-D3A9-457C-9846-3AFC63DB4D0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22"/>
        <c:overlap val="-17"/>
        <c:axId val="-1905357440"/>
        <c:axId val="-190536886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v>Fixed Certificate</c:v>
                </c:tx>
                <c:spPr>
                  <a:gradFill rotWithShape="1">
                    <a:gsLst>
                      <a:gs pos="0">
                        <a:schemeClr val="accent2">
                          <a:shade val="51000"/>
                          <a:satMod val="130000"/>
                        </a:schemeClr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Charts!$P$8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2.5499999999999998E-2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3A9-457C-9846-3AFC63DB4D0D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v>SimpliCD</c:v>
                </c:tx>
                <c:spPr>
                  <a:gradFill rotWithShape="1">
                    <a:gsLst>
                      <a:gs pos="0">
                        <a:schemeClr val="accent3">
                          <a:shade val="51000"/>
                          <a:satMod val="130000"/>
                        </a:schemeClr>
                      </a:gs>
                      <a:gs pos="80000">
                        <a:schemeClr val="accent3">
                          <a:shade val="93000"/>
                          <a:satMod val="130000"/>
                        </a:schemeClr>
                      </a:gs>
                      <a:gs pos="100000">
                        <a:schemeClr val="accent3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Charts!$Q$8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2.7699999999999999E-2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3A9-457C-9846-3AFC63DB4D0D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v>Treasury</c:v>
                </c:tx>
                <c:spPr>
                  <a:gradFill rotWithShape="1">
                    <a:gsLst>
                      <a:gs pos="0">
                        <a:schemeClr val="accent4">
                          <a:shade val="51000"/>
                          <a:satMod val="130000"/>
                        </a:schemeClr>
                      </a:gs>
                      <a:gs pos="80000">
                        <a:schemeClr val="accent4">
                          <a:shade val="93000"/>
                          <a:satMod val="130000"/>
                        </a:schemeClr>
                      </a:gs>
                      <a:gs pos="100000">
                        <a:schemeClr val="accent4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Charts!$R$8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2.4900000000000002E-2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D3A9-457C-9846-3AFC63DB4D0D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v>Bank Note</c:v>
                </c:tx>
                <c:spPr>
                  <a:gradFill rotWithShape="1">
                    <a:gsLst>
                      <a:gs pos="0">
                        <a:schemeClr val="accent5">
                          <a:shade val="51000"/>
                          <a:satMod val="130000"/>
                        </a:schemeClr>
                      </a:gs>
                      <a:gs pos="80000">
                        <a:schemeClr val="accent5">
                          <a:shade val="93000"/>
                          <a:satMod val="130000"/>
                        </a:schemeClr>
                      </a:gs>
                      <a:gs pos="100000">
                        <a:schemeClr val="accent5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Charts!$S$8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2.75E-2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3A9-457C-9846-3AFC63DB4D0D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v>MBS Pool</c:v>
                </c:tx>
                <c:spPr>
                  <a:gradFill rotWithShape="1">
                    <a:gsLst>
                      <a:gs pos="0">
                        <a:schemeClr val="accent6">
                          <a:shade val="51000"/>
                          <a:satMod val="130000"/>
                        </a:schemeClr>
                      </a:gs>
                      <a:gs pos="80000">
                        <a:schemeClr val="accent6">
                          <a:shade val="93000"/>
                          <a:satMod val="130000"/>
                        </a:schemeClr>
                      </a:gs>
                      <a:gs pos="100000">
                        <a:schemeClr val="accent6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Charts!$N$8</c15:sqref>
                        </c15:formulaRef>
                      </c:ext>
                    </c:extLst>
                    <c:strCache>
                      <c:ptCount val="1"/>
                      <c:pt idx="0">
                        <c:v>2 Year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Charts!$T$8</c15:sqref>
                        </c15:formulaRef>
                      </c:ext>
                    </c:extLst>
                    <c:numCache>
                      <c:formatCode>0.00%</c:formatCode>
                      <c:ptCount val="1"/>
                      <c:pt idx="0">
                        <c:v>2.9000000000000001E-2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3A9-457C-9846-3AFC63DB4D0D}"/>
                  </c:ext>
                </c:extLst>
              </c15:ser>
            </c15:filteredBarSeries>
          </c:ext>
        </c:extLst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TERM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5000000000000012E-2"/>
          <c:min val="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>
                <a:effectLst/>
              </a:rPr>
              <a:t>Yield Comparison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Subject Loan Pool</c:v>
          </c:tx>
          <c:spPr>
            <a:solidFill>
              <a:srgbClr val="8C40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Charts!$O$8</c:f>
              <c:numCache>
                <c:formatCode>0.00%</c:formatCode>
                <c:ptCount val="1"/>
                <c:pt idx="0">
                  <c:v>3.7129417073853047E-2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F6-4785-BBA3-BDFFCDE83DA5}"/>
            </c:ext>
          </c:extLst>
        </c:ser>
        <c:ser>
          <c:idx val="1"/>
          <c:order val="1"/>
          <c:tx>
            <c:v>Alloya CD</c:v>
          </c:tx>
          <c:spPr>
            <a:solidFill>
              <a:srgbClr val="E6A93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Charts!$P$8</c:f>
              <c:numCache>
                <c:formatCode>0.00%</c:formatCode>
                <c:ptCount val="1"/>
                <c:pt idx="0">
                  <c:v>2.5499999999999998E-2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F6-4785-BBA3-BDFFCDE83DA5}"/>
            </c:ext>
          </c:extLst>
        </c:ser>
        <c:ser>
          <c:idx val="2"/>
          <c:order val="2"/>
          <c:tx>
            <c:v>SimpliCD</c:v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376A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8-93F6-4785-BBA3-BDFFCDE83D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Charts!$Q$8</c:f>
              <c:numCache>
                <c:formatCode>0.00%</c:formatCode>
                <c:ptCount val="1"/>
                <c:pt idx="0">
                  <c:v>2.7699999999999999E-2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F6-4785-BBA3-BDFFCDE83DA5}"/>
            </c:ext>
          </c:extLst>
        </c:ser>
        <c:ser>
          <c:idx val="3"/>
          <c:order val="3"/>
          <c:tx>
            <c:v>Treasury</c:v>
          </c:tx>
          <c:spPr>
            <a:solidFill>
              <a:schemeClr val="tx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Charts!$R$8</c:f>
              <c:numCache>
                <c:formatCode>0.00%</c:formatCode>
                <c:ptCount val="1"/>
                <c:pt idx="0">
                  <c:v>2.4900000000000002E-2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F6-4785-BBA3-BDFFCDE83DA5}"/>
            </c:ext>
          </c:extLst>
        </c:ser>
        <c:ser>
          <c:idx val="4"/>
          <c:order val="4"/>
          <c:tx>
            <c:v>Bank Note</c:v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ACACAA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93F6-4785-BBA3-BDFFCDE83D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Charts!$S$8</c:f>
              <c:numCache>
                <c:formatCode>0.00%</c:formatCode>
                <c:ptCount val="1"/>
                <c:pt idx="0">
                  <c:v>2.75E-2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F6-4785-BBA3-BDFFCDE83DA5}"/>
            </c:ext>
          </c:extLst>
        </c:ser>
        <c:ser>
          <c:idx val="5"/>
          <c:order val="5"/>
          <c:tx>
            <c:v>MBS Pool</c:v>
          </c:tx>
          <c:spPr>
            <a:solidFill>
              <a:srgbClr val="ACACA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93F6-4785-BBA3-BDFFCDE83D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Charts!$T$8</c:f>
              <c:numCache>
                <c:formatCode>0.00%</c:formatCode>
                <c:ptCount val="1"/>
                <c:pt idx="0">
                  <c:v>2.9000000000000001E-2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3F6-4785-BBA3-BDFFCDE83DA5}"/>
            </c:ext>
          </c:extLst>
        </c:ser>
        <c:ser>
          <c:idx val="6"/>
          <c:order val="6"/>
          <c:tx>
            <c:v>Agency</c:v>
          </c:tx>
          <c:spPr>
            <a:solidFill>
              <a:srgbClr val="658454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Charts!$N$8</c:f>
              <c:strCache>
                <c:ptCount val="1"/>
                <c:pt idx="0">
                  <c:v>2 Year</c:v>
                </c:pt>
              </c:strCache>
            </c:strRef>
          </c:cat>
          <c:val>
            <c:numRef>
              <c:f>Charts!$U$8</c:f>
              <c:numCache>
                <c:formatCode>0.00%</c:formatCode>
                <c:ptCount val="1"/>
                <c:pt idx="0">
                  <c:v>3.2500000000000001E-2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3F6-4785-BBA3-BDFFCDE83D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2"/>
        <c:overlap val="-26"/>
        <c:axId val="-1905357440"/>
        <c:axId val="-1905368864"/>
      </c:barChart>
      <c:catAx>
        <c:axId val="-190535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TERM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68864"/>
        <c:crosses val="autoZero"/>
        <c:auto val="1"/>
        <c:lblAlgn val="ctr"/>
        <c:lblOffset val="100"/>
        <c:noMultiLvlLbl val="0"/>
      </c:catAx>
      <c:valAx>
        <c:axId val="-1905368864"/>
        <c:scaling>
          <c:orientation val="minMax"/>
          <c:max val="4.250000000000001E-2"/>
          <c:min val="2.0000000000000004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YIELD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053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8ED7-921F-4998-81D3-954810D3D4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B7916-1ED2-4D5B-A149-92693BA2EE0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67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A3FDB-5FE1-40B2-845A-0CFD51D2EA5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1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9EC9C-96C0-40F0-9DF9-1FC69679C2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29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D00C9-DF66-48E2-BCFD-C71909E7F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06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63611-C81E-4741-BF58-6CA253A59C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8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701A7-84B4-4D58-AD3F-C146AD8C184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29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00C22-DB26-42A7-97B6-0FB419385D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12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E06F0-B38E-48A5-BD0B-327738263C6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01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546B8-62E2-42E3-AC72-AA5DA3A450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3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94491-BBD5-4502-9818-28A407E1A67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300788"/>
            <a:ext cx="16033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Line 11"/>
          <p:cNvSpPr>
            <a:spLocks noChangeShapeType="1"/>
          </p:cNvSpPr>
          <p:nvPr/>
        </p:nvSpPr>
        <p:spPr bwMode="auto">
          <a:xfrm>
            <a:off x="304800" y="6324600"/>
            <a:ext cx="685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4" name="Text Box 12"/>
          <p:cNvSpPr txBox="1">
            <a:spLocks noChangeArrowheads="1"/>
          </p:cNvSpPr>
          <p:nvPr/>
        </p:nvSpPr>
        <p:spPr bwMode="auto">
          <a:xfrm>
            <a:off x="3649663" y="6324600"/>
            <a:ext cx="18446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1000" b="1" dirty="0"/>
              <a:t>www.alloyacorp.org</a:t>
            </a:r>
          </a:p>
        </p:txBody>
      </p:sp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81000"/>
            <a:ext cx="7810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940425"/>
            <a:ext cx="16002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81000"/>
            <a:ext cx="7810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940425"/>
            <a:ext cx="16002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87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b="1" dirty="0">
                <a:solidFill>
                  <a:schemeClr val="tx1"/>
                </a:solidFill>
              </a:rPr>
              <a:t>Utilizing Loan Participations in Today’s Tightening Market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en-US" altLang="en-US" sz="2400" b="1" dirty="0"/>
          </a:p>
          <a:p>
            <a:pPr eaLnBrk="1" hangingPunct="1"/>
            <a:endParaRPr lang="en-US" altLang="en-US" sz="2400" b="1" dirty="0"/>
          </a:p>
          <a:p>
            <a:pPr eaLnBrk="1" hangingPunct="1"/>
            <a:r>
              <a:rPr lang="en-US" altLang="en-US" sz="2400" b="1" dirty="0"/>
              <a:t>Bill Paton</a:t>
            </a:r>
          </a:p>
          <a:p>
            <a:pPr eaLnBrk="1" hangingPunct="1"/>
            <a:r>
              <a:rPr lang="en-US" altLang="en-US" sz="2400" i="1" dirty="0"/>
              <a:t>Assistant Vice President, Lending &amp; Participations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837C8-515A-47AD-B8C1-55D5AD587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an Investment?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5B60E-94AB-4760-A603-73A677181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No – but it is a financial instrument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It can be viewed similarly to a “Spec Pool” due to known characteristic of underlying collateral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It’s good to compare to like investments as a process but should not be utilized solely to pick up yield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17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9D3F2-429B-4817-842C-46757FC47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Participations Purchased and Sold as a Percentage of Total Loans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5AB845-646A-4D85-93F4-3A1C586C0D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6965991" cy="4525963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41FE04-7BA7-4E1C-9141-D8E861028447}"/>
              </a:ext>
            </a:extLst>
          </p:cNvPr>
          <p:cNvSpPr/>
          <p:nvPr/>
        </p:nvSpPr>
        <p:spPr>
          <a:xfrm>
            <a:off x="1066800" y="1417638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Credit unions in the $50 million to $100 million asset range have been particularly active buyers of participation loans, representing 8.99% of their total loans in the second quarter.</a:t>
            </a:r>
          </a:p>
        </p:txBody>
      </p:sp>
    </p:spTree>
    <p:extLst>
      <p:ext uri="{BB962C8B-B14F-4D97-AF65-F5344CB8AC3E}">
        <p14:creationId xmlns:p14="http://schemas.microsoft.com/office/powerpoint/2010/main" val="3470745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91A73-82A7-4636-9E0D-86866DF9A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187AD-782E-4764-8CCB-9292FDDEC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Smaller CU’s are buying participations to increase yield</a:t>
            </a:r>
          </a:p>
          <a:p>
            <a:r>
              <a:rPr lang="en-US" dirty="0"/>
              <a:t>Large sellers are selling to stay below concentration limits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316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Large Buyers and Sellers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/>
          <a:lstStyle/>
          <a:p>
            <a:pPr algn="ctr"/>
            <a:r>
              <a:rPr lang="en-US" sz="2800" dirty="0"/>
              <a:t>Buyers	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>
            <a:normAutofit/>
          </a:bodyPr>
          <a:lstStyle/>
          <a:p>
            <a:r>
              <a:rPr lang="en-US" sz="2800" dirty="0"/>
              <a:t>Consistently buy large blocks from same sellers</a:t>
            </a:r>
          </a:p>
          <a:p>
            <a:r>
              <a:rPr lang="en-US" sz="2800" dirty="0"/>
              <a:t>Require a lower premium</a:t>
            </a:r>
          </a:p>
          <a:p>
            <a:pPr lvl="1"/>
            <a:r>
              <a:rPr lang="en-US" sz="2400" dirty="0"/>
              <a:t>Economies of scale</a:t>
            </a:r>
          </a:p>
          <a:p>
            <a:pPr lvl="1"/>
            <a:r>
              <a:rPr lang="en-US" sz="2400" dirty="0"/>
              <a:t>Efficiency in transaction</a:t>
            </a:r>
          </a:p>
          <a:p>
            <a:r>
              <a:rPr lang="en-US" sz="2800" dirty="0"/>
              <a:t>Usually buy at beginning of year</a:t>
            </a:r>
          </a:p>
          <a:p>
            <a:r>
              <a:rPr lang="en-US" sz="2800" dirty="0"/>
              <a:t>Generally do not invest in the second part of the year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411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Large Buyers and Sellers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1" y="1535113"/>
            <a:ext cx="8229600" cy="639762"/>
          </a:xfrm>
        </p:spPr>
        <p:txBody>
          <a:bodyPr/>
          <a:lstStyle/>
          <a:p>
            <a:pPr algn="ctr"/>
            <a:r>
              <a:rPr lang="en-US" sz="2800" dirty="0"/>
              <a:t>Sellers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1" y="2174875"/>
            <a:ext cx="8229600" cy="3951288"/>
          </a:xfrm>
        </p:spPr>
        <p:txBody>
          <a:bodyPr/>
          <a:lstStyle/>
          <a:p>
            <a:r>
              <a:rPr lang="en-US" sz="2800" dirty="0"/>
              <a:t>Sell large blocks to same buyers</a:t>
            </a:r>
          </a:p>
          <a:p>
            <a:r>
              <a:rPr lang="en-US" sz="2800" dirty="0"/>
              <a:t>Lower premiums to large buyers</a:t>
            </a:r>
          </a:p>
          <a:p>
            <a:r>
              <a:rPr lang="en-US" sz="2800" dirty="0"/>
              <a:t>Have started to sell smaller pieces to keep programs going</a:t>
            </a:r>
          </a:p>
          <a:p>
            <a:r>
              <a:rPr lang="en-US" sz="2800" dirty="0"/>
              <a:t>Smaller sizes generally require larger premiums due to extra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42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Why Get Involved?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Sellers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Liquidity </a:t>
            </a:r>
          </a:p>
          <a:p>
            <a:pPr lvl="1"/>
            <a:r>
              <a:rPr lang="en-US" sz="2400" dirty="0"/>
              <a:t>Cap circumvention</a:t>
            </a:r>
          </a:p>
          <a:p>
            <a:pPr lvl="1"/>
            <a:r>
              <a:rPr lang="en-US" sz="2400" dirty="0"/>
              <a:t>Credit risk </a:t>
            </a:r>
          </a:p>
          <a:p>
            <a:pPr lvl="1"/>
            <a:r>
              <a:rPr lang="en-US" sz="2400" dirty="0"/>
              <a:t>Retain and maintain current and new member relationships</a:t>
            </a:r>
          </a:p>
          <a:p>
            <a:pPr lvl="1"/>
            <a:r>
              <a:rPr lang="en-US" sz="2400" dirty="0"/>
              <a:t>Originate vs. deny large loans (MBL)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429" y="1562695"/>
            <a:ext cx="3991371" cy="399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604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Why Get Involved?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91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Buyers</a:t>
            </a:r>
          </a:p>
          <a:p>
            <a:pPr lvl="1"/>
            <a:r>
              <a:rPr lang="en-US" sz="2400" dirty="0"/>
              <a:t>Portfolio diversification</a:t>
            </a:r>
          </a:p>
          <a:p>
            <a:pPr lvl="1"/>
            <a:r>
              <a:rPr lang="en-US" sz="2400" dirty="0"/>
              <a:t>Income generation</a:t>
            </a:r>
          </a:p>
          <a:p>
            <a:pPr lvl="1"/>
            <a:r>
              <a:rPr lang="en-US" sz="2400" dirty="0"/>
              <a:t>Grow number and size of loans</a:t>
            </a:r>
          </a:p>
          <a:p>
            <a:pPr lvl="1"/>
            <a:r>
              <a:rPr lang="en-US" sz="2400" dirty="0"/>
              <a:t>Geographical diversification</a:t>
            </a:r>
          </a:p>
          <a:p>
            <a:pPr lvl="1"/>
            <a:r>
              <a:rPr lang="en-US" sz="2400" dirty="0"/>
              <a:t>Lack of resources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50" y="1417638"/>
            <a:ext cx="3613150" cy="2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11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b="1" dirty="0"/>
              <a:t>Cyclical Participation Market</a:t>
            </a:r>
            <a:endParaRPr lang="en-US" sz="4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1" y="1535113"/>
            <a:ext cx="8229600" cy="639762"/>
          </a:xfrm>
        </p:spPr>
        <p:txBody>
          <a:bodyPr/>
          <a:lstStyle/>
          <a:p>
            <a:pPr algn="ctr"/>
            <a:r>
              <a:rPr lang="en-US" sz="2800" dirty="0"/>
              <a:t>Buy Side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1" y="2174875"/>
            <a:ext cx="8229600" cy="3951288"/>
          </a:xfrm>
        </p:spPr>
        <p:txBody>
          <a:bodyPr/>
          <a:lstStyle/>
          <a:p>
            <a:r>
              <a:rPr lang="en-US" sz="2800" dirty="0"/>
              <a:t>Buy large blocks in the first two quarters of the year</a:t>
            </a:r>
          </a:p>
          <a:p>
            <a:r>
              <a:rPr lang="en-US" sz="2800" dirty="0"/>
              <a:t>Smaller block sizes are hard to come by during this time</a:t>
            </a:r>
          </a:p>
          <a:p>
            <a:r>
              <a:rPr lang="en-US" sz="2800" dirty="0"/>
              <a:t>Q4 most active with smaller block sizes as to meet yearly goals </a:t>
            </a:r>
          </a:p>
          <a:p>
            <a:pPr lvl="1"/>
            <a:r>
              <a:rPr lang="en-US" sz="2400" dirty="0"/>
              <a:t>Usually comes with a high premium (supply and demand)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912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b="1" dirty="0"/>
              <a:t>Cyclical Participation Market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/>
          <a:lstStyle/>
          <a:p>
            <a:pPr algn="ctr"/>
            <a:r>
              <a:rPr lang="en-US" sz="2800" dirty="0"/>
              <a:t>Sell Side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>
            <a:normAutofit/>
          </a:bodyPr>
          <a:lstStyle/>
          <a:p>
            <a:r>
              <a:rPr lang="en-US" sz="2800" dirty="0"/>
              <a:t>Sell large blocks to same buyers in the first two quarters of the year</a:t>
            </a:r>
          </a:p>
          <a:p>
            <a:r>
              <a:rPr lang="en-US" sz="2800" dirty="0"/>
              <a:t>Have to find new buyers in the last two quarters of the year</a:t>
            </a:r>
          </a:p>
          <a:p>
            <a:r>
              <a:rPr lang="en-US" sz="2800" dirty="0"/>
              <a:t>Without new buyers they must slow down loan origination or find outside funding</a:t>
            </a:r>
          </a:p>
        </p:txBody>
      </p:sp>
    </p:spTree>
    <p:extLst>
      <p:ext uri="{BB962C8B-B14F-4D97-AF65-F5344CB8AC3E}">
        <p14:creationId xmlns:p14="http://schemas.microsoft.com/office/powerpoint/2010/main" val="2748282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an Participation Infograph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6868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03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2A0C-0DE9-4B64-AC97-104F87E0B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290FE-02FD-4491-9E5E-D2E49616F6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state of Liquidity</a:t>
            </a:r>
          </a:p>
          <a:p>
            <a:r>
              <a:rPr lang="en-US" dirty="0"/>
              <a:t>Loan Participations</a:t>
            </a:r>
          </a:p>
          <a:p>
            <a:r>
              <a:rPr lang="en-US" dirty="0"/>
              <a:t>Participation Marketplace</a:t>
            </a:r>
          </a:p>
          <a:p>
            <a:pPr lvl="1"/>
            <a:r>
              <a:rPr lang="en-US" dirty="0"/>
              <a:t>Consumer Loans</a:t>
            </a:r>
          </a:p>
          <a:p>
            <a:pPr lvl="1"/>
            <a:r>
              <a:rPr lang="en-US" dirty="0"/>
              <a:t>Member Business Loans</a:t>
            </a:r>
          </a:p>
          <a:p>
            <a:r>
              <a:rPr lang="en-US" dirty="0"/>
              <a:t>Case Studies</a:t>
            </a:r>
          </a:p>
          <a:p>
            <a:r>
              <a:rPr lang="en-US" dirty="0"/>
              <a:t>Departing Thoughts</a:t>
            </a:r>
          </a:p>
        </p:txBody>
      </p:sp>
    </p:spTree>
    <p:extLst>
      <p:ext uri="{BB962C8B-B14F-4D97-AF65-F5344CB8AC3E}">
        <p14:creationId xmlns:p14="http://schemas.microsoft.com/office/powerpoint/2010/main" val="2275187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The Participation “Marketplace”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Currently driven by large buyers and sellers</a:t>
            </a:r>
          </a:p>
          <a:p>
            <a:r>
              <a:rPr lang="en-US" sz="2800" dirty="0"/>
              <a:t>MBL’s are the most common type of loan </a:t>
            </a:r>
          </a:p>
          <a:p>
            <a:r>
              <a:rPr lang="en-US" sz="2800" dirty="0"/>
              <a:t>Indirect auto loans are the most common type of consumer loans</a:t>
            </a:r>
          </a:p>
          <a:p>
            <a:r>
              <a:rPr lang="en-US" sz="2800" dirty="0"/>
              <a:t>Non-Agency Mortgage Products continue to grow in popularity</a:t>
            </a:r>
          </a:p>
          <a:p>
            <a:r>
              <a:rPr lang="en-US" sz="2800" dirty="0"/>
              <a:t>Theoretical discrepancy that sellers are “winning” in today’s marketplace (not the case)</a:t>
            </a:r>
          </a:p>
        </p:txBody>
      </p:sp>
    </p:spTree>
    <p:extLst>
      <p:ext uri="{BB962C8B-B14F-4D97-AF65-F5344CB8AC3E}">
        <p14:creationId xmlns:p14="http://schemas.microsoft.com/office/powerpoint/2010/main" val="28175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0D11C-3FB1-471D-B014-A3883F739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Non-Recourse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1BC8D-72D0-40F5-B189-83B238E94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commonly sold type of participations</a:t>
            </a:r>
          </a:p>
          <a:p>
            <a:r>
              <a:rPr lang="en-US" dirty="0"/>
              <a:t>Spreads the credit risk among parties</a:t>
            </a:r>
          </a:p>
          <a:p>
            <a:r>
              <a:rPr lang="en-US" dirty="0"/>
              <a:t>Both parties reserve their percentage of the pool for losses</a:t>
            </a:r>
          </a:p>
          <a:p>
            <a:r>
              <a:rPr lang="en-US" dirty="0"/>
              <a:t>Lower premiums charged </a:t>
            </a:r>
          </a:p>
          <a:p>
            <a:pPr lvl="1"/>
            <a:r>
              <a:rPr lang="en-US" dirty="0"/>
              <a:t>Buyers require higher yields for the increased risk</a:t>
            </a:r>
          </a:p>
        </p:txBody>
      </p:sp>
    </p:spTree>
    <p:extLst>
      <p:ext uri="{BB962C8B-B14F-4D97-AF65-F5344CB8AC3E}">
        <p14:creationId xmlns:p14="http://schemas.microsoft.com/office/powerpoint/2010/main" val="2962150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75D06-4A96-413E-AADC-97AD5203D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54D5A-11BE-4504-A131-A6C2EE098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Seller buys back principal on loans that have been charged off</a:t>
            </a:r>
          </a:p>
          <a:p>
            <a:r>
              <a:rPr lang="en-US" dirty="0"/>
              <a:t>Seller accounts for entire portfolio’s reserves</a:t>
            </a:r>
          </a:p>
          <a:p>
            <a:r>
              <a:rPr lang="en-US" dirty="0"/>
              <a:t>Theoretically no credit exposure for buyer</a:t>
            </a:r>
          </a:p>
          <a:p>
            <a:r>
              <a:rPr lang="en-US" dirty="0"/>
              <a:t>Sold at much higher premiums</a:t>
            </a:r>
          </a:p>
          <a:p>
            <a:r>
              <a:rPr lang="en-US" dirty="0"/>
              <a:t>Can be seen as “insurance”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725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D402E-B6E9-4A48-98BE-FFE742D9B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Residential Real Estate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19B2C-A451-4B7D-BAC5-D992614EA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Credit Unions are addressing their fixed rate portfolio’s by looking for solutions to offset risk in a raising interest rate environment</a:t>
            </a:r>
          </a:p>
          <a:p>
            <a:r>
              <a:rPr lang="en-US" sz="2800" dirty="0"/>
              <a:t>Sellers are placing buyback features (options) on 30 year participations and pricing the participation compared to the 7-10 year market (+ a spread)</a:t>
            </a:r>
          </a:p>
          <a:p>
            <a:r>
              <a:rPr lang="en-US" sz="2800" dirty="0"/>
              <a:t>More CU’s are concentrating on underwriting shorter fixed rate maturities and floating rate products</a:t>
            </a:r>
          </a:p>
        </p:txBody>
      </p:sp>
    </p:spTree>
    <p:extLst>
      <p:ext uri="{BB962C8B-B14F-4D97-AF65-F5344CB8AC3E}">
        <p14:creationId xmlns:p14="http://schemas.microsoft.com/office/powerpoint/2010/main" val="1315582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304C-3145-42B8-ADE8-F680F9B2C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Percent of YTD Mortgage Originations Sold to Secondary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8E38EFD-F25C-43E7-9CB1-BDCFCBB282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50" y="1295400"/>
            <a:ext cx="7575099" cy="4525963"/>
          </a:xfrm>
        </p:spPr>
      </p:pic>
    </p:spTree>
    <p:extLst>
      <p:ext uri="{BB962C8B-B14F-4D97-AF65-F5344CB8AC3E}">
        <p14:creationId xmlns:p14="http://schemas.microsoft.com/office/powerpoint/2010/main" val="2832965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57DAC-4EDE-4775-962D-6ACA2ECB5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vs. Secondary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FDD50-65EF-46F9-AEFE-A7E7B07D55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Participation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C235514-A19E-48DB-A7B4-B62DE15F95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Retain 10% (generally) of loan balances</a:t>
            </a:r>
          </a:p>
          <a:p>
            <a:r>
              <a:rPr lang="en-US" dirty="0"/>
              <a:t>Servicing retained</a:t>
            </a:r>
          </a:p>
          <a:p>
            <a:r>
              <a:rPr lang="en-US" dirty="0"/>
              <a:t>Minimum upfront investment</a:t>
            </a:r>
          </a:p>
          <a:p>
            <a:r>
              <a:rPr lang="en-US" dirty="0"/>
              <a:t>Sell when beneficial to you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B83D38E-1BA0-4571-8D1B-73DC26DF26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Secondary Market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6C155E6-DC3F-4426-A00F-23371B55518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100% sold</a:t>
            </a:r>
          </a:p>
          <a:p>
            <a:r>
              <a:rPr lang="en-US" dirty="0"/>
              <a:t>Servicing Released</a:t>
            </a:r>
          </a:p>
          <a:p>
            <a:r>
              <a:rPr lang="en-US" dirty="0"/>
              <a:t>Costly to set up</a:t>
            </a:r>
          </a:p>
          <a:p>
            <a:r>
              <a:rPr lang="en-US" dirty="0"/>
              <a:t>Minimum sales requirements</a:t>
            </a:r>
          </a:p>
        </p:txBody>
      </p:sp>
    </p:spTree>
    <p:extLst>
      <p:ext uri="{BB962C8B-B14F-4D97-AF65-F5344CB8AC3E}">
        <p14:creationId xmlns:p14="http://schemas.microsoft.com/office/powerpoint/2010/main" val="36874122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D1499-1E2B-49BD-A1E5-E423875A0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Buy Back Option – Seller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71CE0-8ED5-4866-9FDB-53B683F82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Call options on mortgage participations </a:t>
            </a:r>
          </a:p>
          <a:p>
            <a:r>
              <a:rPr lang="en-US" dirty="0"/>
              <a:t>Lowers the life of the pool</a:t>
            </a:r>
          </a:p>
          <a:p>
            <a:r>
              <a:rPr lang="en-US" dirty="0"/>
              <a:t>The option generally allows for the pool to be sold at a higher premium </a:t>
            </a:r>
          </a:p>
          <a:p>
            <a:r>
              <a:rPr lang="en-US" dirty="0"/>
              <a:t>Not a common option</a:t>
            </a:r>
          </a:p>
        </p:txBody>
      </p:sp>
    </p:spTree>
    <p:extLst>
      <p:ext uri="{BB962C8B-B14F-4D97-AF65-F5344CB8AC3E}">
        <p14:creationId xmlns:p14="http://schemas.microsoft.com/office/powerpoint/2010/main" val="2533780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71E74-695A-43C0-84BA-3A98AEB4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Buy Back Option – Buyer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06CA1-5AC0-4960-B0C4-E9434E616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Buyer has right, but not the obligation to demand early repayment (put option)</a:t>
            </a:r>
          </a:p>
          <a:p>
            <a:r>
              <a:rPr lang="en-US" dirty="0"/>
              <a:t>Reduces life of pool </a:t>
            </a:r>
          </a:p>
          <a:p>
            <a:r>
              <a:rPr lang="en-US" dirty="0"/>
              <a:t>Utilized as an interest rate risk strategy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606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230C9-C8B8-425A-9625-6768F42DC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Non-Recourse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44C96D6-22C2-4D09-8250-0CB8D3CA31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8265" y="1770859"/>
            <a:ext cx="5427470" cy="33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6686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AFC99-35F4-4857-80C6-0A3DCBCF2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Put Option (buyers call)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E41944-53CC-422D-AEA7-087EBA1CB1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5117" y="1781156"/>
            <a:ext cx="5393766" cy="32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6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9BF4D-005E-496A-9790-30D000306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“State of Liquidity”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C5E3E-327D-4630-97B6-5C61A9AEC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LOAN-TO-SHARE RATIO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511B42-6F81-4606-B40C-60144D597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76400"/>
            <a:ext cx="6705600" cy="427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66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6BB77-4C83-4868-A2D5-F750CF0FC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Recourse Option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7BE620-3B9C-4D0C-AB5E-ED97B865D8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381" y="1752600"/>
            <a:ext cx="5487237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1900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48ABF6-407D-4FA1-ACD6-DFA9777F3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43200F-BD7F-4456-8805-6D3837709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MBS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A71050-97B1-4204-8102-6DB00EA2B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Standard Non-Recourse Participation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37E5CE3-BCC6-4509-8892-33817948498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37324" y="2738111"/>
            <a:ext cx="3857175" cy="2109421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7D0248-F5E3-42C2-B64D-34D4AA057F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09239" y="2902519"/>
            <a:ext cx="4116511" cy="178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7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48ABF6-407D-4FA1-ACD6-DFA9777F3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(Recourse)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43200F-BD7F-4456-8805-6D3837709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MBS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A71050-97B1-4204-8102-6DB00EA2B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Standard Recourse Participation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97D0248-F5E3-42C2-B64D-34D4AA057F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9239" y="2902519"/>
            <a:ext cx="4116511" cy="1780607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46462625-AB33-495E-8F06-15661AE0F4A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03316" y="2611722"/>
            <a:ext cx="3866007" cy="236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717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C293F-A398-46FA-8057-A72A6EDB1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 Loans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DADC6-D75A-4DAD-9A60-98A74711C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Most common type of participation sold – why?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Post-Recession pent up demand</a:t>
            </a:r>
          </a:p>
          <a:p>
            <a:r>
              <a:rPr lang="en-US" dirty="0"/>
              <a:t>Credit Unions re-entered the market </a:t>
            </a:r>
          </a:p>
          <a:p>
            <a:r>
              <a:rPr lang="en-US" dirty="0"/>
              <a:t>Popularity of Indirect Auto Programs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83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Indirect Auto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3276600" cy="4403725"/>
          </a:xfrm>
        </p:spPr>
        <p:txBody>
          <a:bodyPr/>
          <a:lstStyle/>
          <a:p>
            <a:r>
              <a:rPr lang="en-US" sz="2400" dirty="0"/>
              <a:t>Currently </a:t>
            </a:r>
            <a:r>
              <a:rPr lang="en-US" sz="2400" i="1" dirty="0"/>
              <a:t>driving</a:t>
            </a:r>
            <a:r>
              <a:rPr lang="en-US" sz="2400" dirty="0"/>
              <a:t> the consumer loan participation market due to</a:t>
            </a:r>
          </a:p>
          <a:p>
            <a:pPr lvl="1"/>
            <a:r>
              <a:rPr lang="en-US" sz="1800" dirty="0"/>
              <a:t>Large credit unions who originate a lot of loans</a:t>
            </a:r>
          </a:p>
          <a:p>
            <a:pPr lvl="1"/>
            <a:r>
              <a:rPr lang="en-US" sz="1800" dirty="0"/>
              <a:t>Skirting concentration issues due to growth</a:t>
            </a:r>
          </a:p>
          <a:p>
            <a:pPr lvl="1"/>
            <a:r>
              <a:rPr lang="en-US" sz="1800" dirty="0"/>
              <a:t>Ease of purchase (auto loan is easy to underwrite)</a:t>
            </a:r>
          </a:p>
          <a:p>
            <a:pPr lvl="1"/>
            <a:r>
              <a:rPr lang="en-US" sz="1800" dirty="0"/>
              <a:t>Direct partnerships with large investors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134" y="2274094"/>
            <a:ext cx="4783666" cy="269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6792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9B4BC-48F6-40C5-8936-728917068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 Loan Yields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0000000-0008-0000-0D00-000003000000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318446"/>
              </p:ext>
            </p:extLst>
          </p:nvPr>
        </p:nvGraphicFramePr>
        <p:xfrm>
          <a:off x="5334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84461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2B2712-345B-42CF-9C0C-EDC78EC54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 Participation vs. Agency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26F327-FA32-4C14-8153-F67F3A685E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Bullet Agency (secondary offering)	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58870D52-D29A-4584-BD7B-FD34889566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1000" y="3082926"/>
            <a:ext cx="3867641" cy="1600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7955CD-6977-4007-9DA0-2C2C1578F3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Auto Participation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BF77F4F-B6B0-416F-BBDB-5B678C5B128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08459" y="2667000"/>
            <a:ext cx="3828106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47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C6D0E-10A1-4686-BE44-744E3C4F6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Secured Loans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4639E-2A15-4F82-A040-EA7EFCEE8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Increasingly popular participation type</a:t>
            </a:r>
          </a:p>
          <a:p>
            <a:r>
              <a:rPr lang="en-US" dirty="0"/>
              <a:t>Higher yielding loans</a:t>
            </a:r>
          </a:p>
          <a:p>
            <a:r>
              <a:rPr lang="en-US" dirty="0"/>
              <a:t>Mostly secured personal and recreational vehicle (camper/marine/motorcycle etc.)</a:t>
            </a:r>
          </a:p>
        </p:txBody>
      </p:sp>
    </p:spTree>
    <p:extLst>
      <p:ext uri="{BB962C8B-B14F-4D97-AF65-F5344CB8AC3E}">
        <p14:creationId xmlns:p14="http://schemas.microsoft.com/office/powerpoint/2010/main" val="20660959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0EE52-89F8-4613-8A07-10A308AAD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RV Loan Yields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0000000-0008-0000-0D00-000003000000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216081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12777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101D1-8FA7-42FF-AAD5-E761398F5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RV/Auto/Treasury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4FCD814-DE41-4E0F-947C-C7E060EE83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7668145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3721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>
            <a:extLst>
              <a:ext uri="{FF2B5EF4-FFF2-40B4-BE49-F238E27FC236}">
                <a16:creationId xmlns:a16="http://schemas.microsoft.com/office/drawing/2014/main" id="{9D8CE10B-96DF-453C-BB8D-F35B80B96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62000"/>
            <a:ext cx="764087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643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65369-835E-41F6-9D41-6950EEFBE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Spread to Treasury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609545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76853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MBL’s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In aggregate, MBL’s comprise the largest sector of loan participations due to</a:t>
            </a:r>
          </a:p>
          <a:p>
            <a:pPr lvl="1"/>
            <a:r>
              <a:rPr lang="en-US" sz="2400" dirty="0"/>
              <a:t>Need for cap circumvention</a:t>
            </a:r>
          </a:p>
          <a:p>
            <a:pPr lvl="1"/>
            <a:r>
              <a:rPr lang="en-US" sz="2400" dirty="0"/>
              <a:t>Size of individual loans</a:t>
            </a:r>
          </a:p>
          <a:p>
            <a:pPr lvl="1"/>
            <a:r>
              <a:rPr lang="en-US" sz="2400" dirty="0"/>
              <a:t>Asset diversification</a:t>
            </a:r>
          </a:p>
          <a:p>
            <a:pPr lvl="1"/>
            <a:r>
              <a:rPr lang="en-US" sz="2400" dirty="0"/>
              <a:t>Yield to investors</a:t>
            </a:r>
          </a:p>
          <a:p>
            <a:pPr lvl="1"/>
            <a:r>
              <a:rPr lang="en-US" sz="2400" dirty="0"/>
              <a:t>Seasonality of investors</a:t>
            </a:r>
          </a:p>
        </p:txBody>
      </p:sp>
    </p:spTree>
    <p:extLst>
      <p:ext uri="{BB962C8B-B14F-4D97-AF65-F5344CB8AC3E}">
        <p14:creationId xmlns:p14="http://schemas.microsoft.com/office/powerpoint/2010/main" val="12914119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679FDD-9EC8-42A2-87B1-153FBC6EF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CD3085-2A3F-484F-8C19-9AC2E859A6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LP data is not easily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You want to know: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Where is the market trading?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000" dirty="0"/>
              <a:t>What loans are most in demand?</a:t>
            </a:r>
          </a:p>
          <a:p>
            <a:endParaRPr lang="en-US" dirty="0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1648D4EF-9F56-45F1-B013-7FE5BF0E34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77624" y="1676400"/>
            <a:ext cx="418301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4698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Price Discrepancy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sz="2800" dirty="0"/>
              <a:t>Investors feel that sellers are requiring too high of a premium – in most scenarios, this is not the case</a:t>
            </a:r>
          </a:p>
          <a:p>
            <a:r>
              <a:rPr lang="en-US" sz="2800" dirty="0"/>
              <a:t>Sellers are selling at a price that buyers are willing to pay (market equilibrium)</a:t>
            </a:r>
          </a:p>
          <a:p>
            <a:r>
              <a:rPr lang="en-US" sz="2800" dirty="0"/>
              <a:t>Participations are above other investment prices</a:t>
            </a:r>
          </a:p>
          <a:p>
            <a:r>
              <a:rPr lang="en-US" sz="2800" dirty="0"/>
              <a:t>Does price matter, or is the yield what really matters? </a:t>
            </a:r>
          </a:p>
        </p:txBody>
      </p:sp>
    </p:spTree>
    <p:extLst>
      <p:ext uri="{BB962C8B-B14F-4D97-AF65-F5344CB8AC3E}">
        <p14:creationId xmlns:p14="http://schemas.microsoft.com/office/powerpoint/2010/main" val="32415972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1B3D-9C5B-4D49-AE59-732C48F74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Comparisons – CD’s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900-000003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617788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18062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C6EB6-4979-4B88-A9FC-8ABCF9E90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vs. Bank Notes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A00-000002000000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243406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94535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05B50-B53A-4844-B9C7-2D79FF3D7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vs. MBS Pools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B00-0000020000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97253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FD808-6C8A-493B-AE11-02C242D1C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vs. Agency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C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5975428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31925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8AA55-0AD1-4F4C-9C3B-10F22B5E6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3964478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30639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19ADD-5DF4-4C03-ACE7-3018A3D84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A8C0F-4D85-4428-A3E3-07236318B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r>
              <a:rPr lang="en-US" dirty="0"/>
              <a:t>NCUA average yield on Investment vs. </a:t>
            </a:r>
            <a:r>
              <a:rPr lang="en-US" dirty="0" err="1"/>
              <a:t>Alloya’s</a:t>
            </a:r>
            <a:r>
              <a:rPr lang="en-US" dirty="0"/>
              <a:t> Average yield on a participation for 2017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800-0000030000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769705"/>
              </p:ext>
            </p:extLst>
          </p:nvPr>
        </p:nvGraphicFramePr>
        <p:xfrm>
          <a:off x="1143000" y="2400845"/>
          <a:ext cx="6705600" cy="3494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8189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832CD0-0391-45A5-B520-F12655596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81000"/>
            <a:ext cx="7000875" cy="528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065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- Seller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12/31/16 – $4.3 million participations sold</a:t>
            </a:r>
          </a:p>
          <a:p>
            <a:pPr lvl="1"/>
            <a:r>
              <a:rPr lang="en-US" dirty="0"/>
              <a:t>Total Assets = $96MM</a:t>
            </a:r>
          </a:p>
          <a:p>
            <a:pPr lvl="1"/>
            <a:r>
              <a:rPr lang="en-US" dirty="0"/>
              <a:t>L/S = 104%</a:t>
            </a:r>
          </a:p>
          <a:p>
            <a:pPr lvl="1"/>
            <a:r>
              <a:rPr lang="en-US" dirty="0"/>
              <a:t>Total Loans - $89MM</a:t>
            </a:r>
          </a:p>
          <a:p>
            <a:pPr lvl="1"/>
            <a:r>
              <a:rPr lang="en-US" dirty="0"/>
              <a:t>Net Income = $996M</a:t>
            </a:r>
          </a:p>
          <a:p>
            <a:pPr lvl="1"/>
            <a:r>
              <a:rPr lang="en-US" dirty="0"/>
              <a:t>ROA = 1.10%</a:t>
            </a:r>
          </a:p>
          <a:p>
            <a:pPr lvl="1"/>
            <a:r>
              <a:rPr lang="en-US" dirty="0"/>
              <a:t>Capital = 8.46%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75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- Seller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12/31/17 – $18 million participations sold</a:t>
            </a:r>
          </a:p>
          <a:p>
            <a:pPr lvl="1"/>
            <a:r>
              <a:rPr lang="en-US" dirty="0"/>
              <a:t>Total Assets = $106MM</a:t>
            </a:r>
          </a:p>
          <a:p>
            <a:pPr lvl="1"/>
            <a:r>
              <a:rPr lang="en-US" dirty="0"/>
              <a:t>L/S = 103%</a:t>
            </a:r>
          </a:p>
          <a:p>
            <a:pPr lvl="1"/>
            <a:r>
              <a:rPr lang="en-US" dirty="0"/>
              <a:t>Total Loans - $98M</a:t>
            </a:r>
          </a:p>
          <a:p>
            <a:pPr lvl="1"/>
            <a:r>
              <a:rPr lang="en-US" dirty="0"/>
              <a:t>Net Income = $1M</a:t>
            </a:r>
          </a:p>
          <a:p>
            <a:pPr lvl="1"/>
            <a:r>
              <a:rPr lang="en-US" dirty="0"/>
              <a:t>ROA = 1.28%</a:t>
            </a:r>
          </a:p>
          <a:p>
            <a:pPr lvl="1"/>
            <a:r>
              <a:rPr lang="en-US" dirty="0"/>
              <a:t>Capital = 8.59%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0685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- Seller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What a difference a year makes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marL="457200" lvl="1" indent="0" algn="ctr">
              <a:buNone/>
            </a:pPr>
            <a:r>
              <a:rPr lang="en-US" dirty="0"/>
              <a:t>Also got below internal concentration limit</a:t>
            </a:r>
          </a:p>
          <a:p>
            <a:pPr lvl="1"/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1A04324-2DFB-485E-BF9D-1E90128BEB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6648177"/>
              </p:ext>
            </p:extLst>
          </p:nvPr>
        </p:nvGraphicFramePr>
        <p:xfrm>
          <a:off x="1371600" y="1952458"/>
          <a:ext cx="6400800" cy="3599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15965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- Buyer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12/31/16 – No participations purchased</a:t>
            </a:r>
          </a:p>
          <a:p>
            <a:pPr lvl="1"/>
            <a:r>
              <a:rPr lang="en-US" dirty="0"/>
              <a:t>Total Assets = $155M</a:t>
            </a:r>
          </a:p>
          <a:p>
            <a:pPr lvl="1"/>
            <a:r>
              <a:rPr lang="en-US" dirty="0"/>
              <a:t>L/S = 43%</a:t>
            </a:r>
          </a:p>
          <a:p>
            <a:pPr lvl="1"/>
            <a:r>
              <a:rPr lang="en-US" dirty="0"/>
              <a:t>Total Loans - $97M</a:t>
            </a:r>
          </a:p>
          <a:p>
            <a:pPr lvl="1"/>
            <a:r>
              <a:rPr lang="en-US" dirty="0"/>
              <a:t>Loan Income = $4.7M</a:t>
            </a:r>
          </a:p>
          <a:p>
            <a:pPr lvl="1"/>
            <a:r>
              <a:rPr lang="en-US" dirty="0"/>
              <a:t>Loan Growth = 8.5%</a:t>
            </a:r>
          </a:p>
          <a:p>
            <a:pPr lvl="1"/>
            <a:r>
              <a:rPr lang="en-US" dirty="0"/>
              <a:t>Capital = 8.24%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5747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- Buyer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12/31/17 – $17 million purchased participations</a:t>
            </a:r>
          </a:p>
          <a:p>
            <a:pPr lvl="1"/>
            <a:r>
              <a:rPr lang="en-US" dirty="0"/>
              <a:t>Total Assets = $155M</a:t>
            </a:r>
          </a:p>
          <a:p>
            <a:pPr lvl="1"/>
            <a:r>
              <a:rPr lang="en-US" dirty="0"/>
              <a:t>L/S = 54%</a:t>
            </a:r>
          </a:p>
          <a:p>
            <a:pPr lvl="1"/>
            <a:r>
              <a:rPr lang="en-US" dirty="0"/>
              <a:t>Total Loans - $132M</a:t>
            </a:r>
          </a:p>
          <a:p>
            <a:pPr lvl="1"/>
            <a:r>
              <a:rPr lang="en-US" dirty="0"/>
              <a:t>Loan Income = $5M</a:t>
            </a:r>
          </a:p>
          <a:p>
            <a:pPr lvl="1"/>
            <a:r>
              <a:rPr lang="en-US" dirty="0"/>
              <a:t>Loan Growth = 36%</a:t>
            </a:r>
          </a:p>
          <a:p>
            <a:pPr lvl="1"/>
            <a:r>
              <a:rPr lang="en-US" dirty="0"/>
              <a:t>Capital = 11.10%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224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 - Buyer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8677F84-9156-4421-9E20-F9D16923B8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2373348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825986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27C6A-FD69-4844-BBF6-20567A544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Arbitrage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59450-1393-431B-B318-5B859A106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Purchase Pool with issued Non-Member Deposits</a:t>
            </a:r>
          </a:p>
          <a:p>
            <a:pPr lvl="1"/>
            <a:r>
              <a:rPr lang="en-US" sz="2000" dirty="0"/>
              <a:t>Match projected maturities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dirty="0"/>
              <a:t>Sell one type of pool, purchase another</a:t>
            </a:r>
          </a:p>
          <a:p>
            <a:pPr lvl="1"/>
            <a:r>
              <a:rPr lang="en-US" sz="2000" dirty="0"/>
              <a:t>Diversify credit, interest rate and concentration risk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*Disclosure</a:t>
            </a:r>
          </a:p>
          <a:p>
            <a:pPr marL="0" indent="0">
              <a:buNone/>
            </a:pPr>
            <a:r>
              <a:rPr lang="en-US" sz="2000" dirty="0"/>
              <a:t>If you’re interested in exploring these opportunities, contact your BSS Rep</a:t>
            </a:r>
          </a:p>
        </p:txBody>
      </p:sp>
    </p:spTree>
    <p:extLst>
      <p:ext uri="{BB962C8B-B14F-4D97-AF65-F5344CB8AC3E}">
        <p14:creationId xmlns:p14="http://schemas.microsoft.com/office/powerpoint/2010/main" val="12542698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C553D21-2595-45D9-AAA0-AC64ED291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Arbitrage Continued…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C4FEE8D-D2DB-4D6C-9C65-AC9865E4E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Purchase Pool with loan advance from Corporate/FHLB</a:t>
            </a:r>
          </a:p>
          <a:p>
            <a:pPr lvl="1"/>
            <a:r>
              <a:rPr lang="en-US" sz="2400" dirty="0"/>
              <a:t>Match projected maturities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dirty="0"/>
              <a:t>Sell Pool and purchase Investment Instrument</a:t>
            </a:r>
          </a:p>
          <a:p>
            <a:pPr lvl="1"/>
            <a:r>
              <a:rPr lang="en-US" sz="2400" dirty="0"/>
              <a:t>Reduce credit risk without losing interest income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858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6B286-2A95-4D1B-ADF2-90CF6394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Departing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63C38-B78B-4278-AA1D-1F8F10254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great tool to supplement areas of your balance sheet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Should be utilized as a way to address certain needs and not a main line of business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Understand your situation and the economic  environment for best return on time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13122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8F51B-D68A-42B0-BA2C-DEEF7EAAF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ED75B-BA3A-4D54-9DBF-7FDFCEA0A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 for your time!</a:t>
            </a:r>
          </a:p>
          <a:p>
            <a:pPr marL="0" indent="0" algn="ctr">
              <a:buNone/>
            </a:pPr>
            <a:r>
              <a:rPr lang="en-US" dirty="0"/>
              <a:t>Call me:</a:t>
            </a:r>
          </a:p>
        </p:txBody>
      </p:sp>
    </p:spTree>
    <p:extLst>
      <p:ext uri="{BB962C8B-B14F-4D97-AF65-F5344CB8AC3E}">
        <p14:creationId xmlns:p14="http://schemas.microsoft.com/office/powerpoint/2010/main" val="2731898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046F9-7AF9-44E5-8D7D-C68A8A1D6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 = 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30374-1181-44F1-A3F4-8B35FE396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Loan/Share greater than 90%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831 credit unions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Loan/Share between 40% and 65%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1,935 credit unions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698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Loan Participations are in my 2018 strategic plans</a:t>
            </a:r>
          </a:p>
          <a:p>
            <a:pPr marL="971550" lvl="1" indent="-514350">
              <a:buAutoNum type="alphaUcPeriod"/>
            </a:pPr>
            <a:r>
              <a:rPr lang="en-US" dirty="0"/>
              <a:t>Yes</a:t>
            </a:r>
          </a:p>
          <a:p>
            <a:pPr marL="971550" lvl="1" indent="-514350">
              <a:buAutoNum type="alphaUcPeriod"/>
            </a:pPr>
            <a:r>
              <a:rPr lang="en-US" dirty="0"/>
              <a:t>No</a:t>
            </a:r>
          </a:p>
          <a:p>
            <a:pPr marL="971550" lvl="1" indent="-514350">
              <a:buAutoNum type="alphaUcPeriod"/>
            </a:pPr>
            <a:r>
              <a:rPr lang="en-US" dirty="0"/>
              <a:t>I currently utilize loan participations as a business line</a:t>
            </a:r>
          </a:p>
        </p:txBody>
      </p:sp>
    </p:spTree>
    <p:extLst>
      <p:ext uri="{BB962C8B-B14F-4D97-AF65-F5344CB8AC3E}">
        <p14:creationId xmlns:p14="http://schemas.microsoft.com/office/powerpoint/2010/main" val="3853497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What is It Really?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Technical View: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 loan participation is when one institution (lead lender) will sell a percentage of a loan or pool of loans to another or numerous institutions.</a:t>
            </a:r>
          </a:p>
        </p:txBody>
      </p:sp>
    </p:spTree>
    <p:extLst>
      <p:ext uri="{BB962C8B-B14F-4D97-AF65-F5344CB8AC3E}">
        <p14:creationId xmlns:p14="http://schemas.microsoft.com/office/powerpoint/2010/main" val="2466308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What is It Really?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Philosophical View: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A loan participation is when one institution works with another or numerous institutions to meet each others respective balance sheet needs. It’s a partnership with all parties involved.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800" b="1" dirty="0" err="1"/>
              <a:t>Alloya</a:t>
            </a:r>
            <a:r>
              <a:rPr lang="en-US" sz="2800" b="1" dirty="0"/>
              <a:t> View:</a:t>
            </a:r>
          </a:p>
          <a:p>
            <a:pPr marL="0" indent="0">
              <a:buNone/>
            </a:pPr>
            <a:r>
              <a:rPr lang="en-US" sz="2400" dirty="0"/>
              <a:t>It’s the Cooperative Approach to Balance Sheet Management</a:t>
            </a:r>
          </a:p>
        </p:txBody>
      </p:sp>
    </p:spTree>
    <p:extLst>
      <p:ext uri="{BB962C8B-B14F-4D97-AF65-F5344CB8AC3E}">
        <p14:creationId xmlns:p14="http://schemas.microsoft.com/office/powerpoint/2010/main" val="283464632"/>
      </p:ext>
    </p:extLst>
  </p:cSld>
  <p:clrMapOvr>
    <a:masterClrMapping/>
  </p:clrMapOvr>
</p:sld>
</file>

<file path=ppt/theme/theme1.xml><?xml version="1.0" encoding="utf-8"?>
<a:theme xmlns:a="http://schemas.openxmlformats.org/drawingml/2006/main" name="Alloya_PPT_Template">
  <a:themeElements>
    <a:clrScheme name="Corporate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C4062"/>
      </a:accent1>
      <a:accent2>
        <a:srgbClr val="326499"/>
      </a:accent2>
      <a:accent3>
        <a:srgbClr val="B45F43"/>
      </a:accent3>
      <a:accent4>
        <a:srgbClr val="E6A933"/>
      </a:accent4>
      <a:accent5>
        <a:srgbClr val="658454"/>
      </a:accent5>
      <a:accent6>
        <a:srgbClr val="195F68"/>
      </a:accent6>
      <a:hlink>
        <a:srgbClr val="0000FF"/>
      </a:hlink>
      <a:folHlink>
        <a:srgbClr val="0000FF"/>
      </a:folHlink>
    </a:clrScheme>
    <a:fontScheme name="Custom 1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lloya_PPT_Template_Presentation_Studio.potx" id="{A2D4FC59-2C88-4582-A21D-609FC32B05BC}" vid="{903718BD-78BD-4AE5-B942-97936D387C31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C84294A86A264D93C3BC77F48847E2" ma:contentTypeVersion="0" ma:contentTypeDescription="Create a new document." ma:contentTypeScope="" ma:versionID="0bcbad3aed08830a618bc15cb54f5574">
  <xsd:schema xmlns:xsd="http://www.w3.org/2001/XMLSchema" xmlns:p="http://schemas.microsoft.com/office/2006/metadata/properties" targetNamespace="http://schemas.microsoft.com/office/2006/metadata/properties" ma:root="true" ma:fieldsID="0e326f28050c26c54393460864c15b1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7312A17-7841-4E13-BF0F-C30EB908C0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2A9FA0-6ED9-484F-98C2-BD572652C2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DB354AA-A2DB-4F9D-B343-828A940C3DC0}">
  <ds:schemaRefs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Alloya_PPT_Template_Presentation_Studio</Template>
  <TotalTime>4244</TotalTime>
  <Words>1464</Words>
  <Application>Microsoft Office PowerPoint</Application>
  <PresentationFormat>On-screen Show (4:3)</PresentationFormat>
  <Paragraphs>290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3" baseType="lpstr">
      <vt:lpstr>Arial</vt:lpstr>
      <vt:lpstr>Calibri</vt:lpstr>
      <vt:lpstr>Cambria</vt:lpstr>
      <vt:lpstr>Alloya_PPT_Template</vt:lpstr>
      <vt:lpstr>Utilizing Loan Participations in Today’s Tightening Market</vt:lpstr>
      <vt:lpstr>Agenda</vt:lpstr>
      <vt:lpstr>Current “State of Liquidity”</vt:lpstr>
      <vt:lpstr>PowerPoint Presentation</vt:lpstr>
      <vt:lpstr>PowerPoint Presentation</vt:lpstr>
      <vt:lpstr>Diversity = Opportunity</vt:lpstr>
      <vt:lpstr>Question</vt:lpstr>
      <vt:lpstr>What is It Really?</vt:lpstr>
      <vt:lpstr>What is It Really?</vt:lpstr>
      <vt:lpstr>Is it an Investment?</vt:lpstr>
      <vt:lpstr>Participations Purchased and Sold as a Percentage of Total Loans</vt:lpstr>
      <vt:lpstr>Trends</vt:lpstr>
      <vt:lpstr>Large Buyers and Sellers</vt:lpstr>
      <vt:lpstr>Large Buyers and Sellers</vt:lpstr>
      <vt:lpstr>Why Get Involved?</vt:lpstr>
      <vt:lpstr>Why Get Involved?</vt:lpstr>
      <vt:lpstr>Cyclical Participation Market</vt:lpstr>
      <vt:lpstr>Cyclical Participation Market</vt:lpstr>
      <vt:lpstr>PowerPoint Presentation</vt:lpstr>
      <vt:lpstr>The Participation “Marketplace”</vt:lpstr>
      <vt:lpstr>Non-Recourse</vt:lpstr>
      <vt:lpstr>Recourse</vt:lpstr>
      <vt:lpstr>Residential Real Estate</vt:lpstr>
      <vt:lpstr>Percent of YTD Mortgage Originations Sold to Secondary</vt:lpstr>
      <vt:lpstr>Participation vs. Secondary</vt:lpstr>
      <vt:lpstr>Buy Back Option – Seller Strategy</vt:lpstr>
      <vt:lpstr>Buy Back Option – Buyer Strategy</vt:lpstr>
      <vt:lpstr>Standard Non-Recourse</vt:lpstr>
      <vt:lpstr>With Put Option (buyers call)</vt:lpstr>
      <vt:lpstr>Recourse Option</vt:lpstr>
      <vt:lpstr>Comparison</vt:lpstr>
      <vt:lpstr>Comparison (Recourse)</vt:lpstr>
      <vt:lpstr>Auto Loans</vt:lpstr>
      <vt:lpstr>Indirect Auto Loans</vt:lpstr>
      <vt:lpstr>Auto Loan Yields</vt:lpstr>
      <vt:lpstr>Auto Participation vs. Agency</vt:lpstr>
      <vt:lpstr>Other Secured Loans</vt:lpstr>
      <vt:lpstr>RV Loan Yields</vt:lpstr>
      <vt:lpstr>RV/Auto/Treasury</vt:lpstr>
      <vt:lpstr>Spread to Treasury</vt:lpstr>
      <vt:lpstr>MBL’s</vt:lpstr>
      <vt:lpstr>Pricing</vt:lpstr>
      <vt:lpstr>Price Discrepancy</vt:lpstr>
      <vt:lpstr>Comparisons – CD’s</vt:lpstr>
      <vt:lpstr>vs. Bank Notes</vt:lpstr>
      <vt:lpstr>vs. MBS Pools</vt:lpstr>
      <vt:lpstr>vs. Agency </vt:lpstr>
      <vt:lpstr>PowerPoint Presentation</vt:lpstr>
      <vt:lpstr>Yield Comparisons</vt:lpstr>
      <vt:lpstr>Case Study - Seller</vt:lpstr>
      <vt:lpstr>Case Study - Seller</vt:lpstr>
      <vt:lpstr>Case Study - Seller</vt:lpstr>
      <vt:lpstr>Case Study - Buyer</vt:lpstr>
      <vt:lpstr>Case Study - Buyer</vt:lpstr>
      <vt:lpstr>Case Study - Buyer</vt:lpstr>
      <vt:lpstr>Arbitrage </vt:lpstr>
      <vt:lpstr>Arbitrage Continued…</vt:lpstr>
      <vt:lpstr>Departing Thoughts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Loan Participations</dc:title>
  <dc:creator>Bill Paton</dc:creator>
  <cp:lastModifiedBy>Bill Paton</cp:lastModifiedBy>
  <cp:revision>177</cp:revision>
  <dcterms:created xsi:type="dcterms:W3CDTF">2017-03-31T19:52:15Z</dcterms:created>
  <dcterms:modified xsi:type="dcterms:W3CDTF">2018-07-24T14:00:29Z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0x010100B8C84294A86A264D93C3BC77F48847E2</vt:lpwstr>
  </property>
</Properties>
</file>