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1" r:id="rId1"/>
  </p:sldMasterIdLst>
  <p:notesMasterIdLst>
    <p:notesMasterId r:id="rId21"/>
  </p:notesMasterIdLst>
  <p:sldIdLst>
    <p:sldId id="256" r:id="rId2"/>
    <p:sldId id="257" r:id="rId3"/>
    <p:sldId id="258" r:id="rId4"/>
    <p:sldId id="259" r:id="rId5"/>
    <p:sldId id="260" r:id="rId6"/>
    <p:sldId id="261" r:id="rId7"/>
    <p:sldId id="262" r:id="rId8"/>
    <p:sldId id="266" r:id="rId9"/>
    <p:sldId id="263" r:id="rId10"/>
    <p:sldId id="264" r:id="rId11"/>
    <p:sldId id="265" r:id="rId12"/>
    <p:sldId id="268" r:id="rId13"/>
    <p:sldId id="267" r:id="rId14"/>
    <p:sldId id="269" r:id="rId15"/>
    <p:sldId id="270" r:id="rId16"/>
    <p:sldId id="273" r:id="rId17"/>
    <p:sldId id="271" r:id="rId18"/>
    <p:sldId id="272"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96"/>
    <p:restoredTop sz="94706"/>
  </p:normalViewPr>
  <p:slideViewPr>
    <p:cSldViewPr snapToGrid="0" snapToObjects="1">
      <p:cViewPr varScale="1">
        <p:scale>
          <a:sx n="70" d="100"/>
          <a:sy n="70" d="100"/>
        </p:scale>
        <p:origin x="312"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343726187452395E-2"/>
          <c:y val="2.41994874644984E-2"/>
          <c:w val="0.91447445805385397"/>
          <c:h val="0.74845508016746898"/>
        </c:manualLayout>
      </c:layout>
      <c:barChart>
        <c:barDir val="col"/>
        <c:grouping val="clustered"/>
        <c:varyColors val="0"/>
        <c:ser>
          <c:idx val="0"/>
          <c:order val="0"/>
          <c:tx>
            <c:strRef>
              <c:f>Sheet1!$B$1</c:f>
              <c:strCache>
                <c:ptCount val="1"/>
                <c:pt idx="0">
                  <c:v>U.S.</c:v>
                </c:pt>
              </c:strCache>
            </c:strRef>
          </c:tx>
          <c:spPr>
            <a:solidFill>
              <a:srgbClr val="0070C0"/>
            </a:solidFill>
          </c:spPr>
          <c:invertIfNegative val="0"/>
          <c:dPt>
            <c:idx val="15"/>
            <c:invertIfNegative val="0"/>
            <c:bubble3D val="0"/>
            <c:spPr>
              <a:solidFill>
                <a:srgbClr val="00B050"/>
              </a:solidFill>
            </c:spPr>
          </c:dPt>
          <c:dPt>
            <c:idx val="17"/>
            <c:invertIfNegative val="0"/>
            <c:bubble3D val="0"/>
            <c:spPr>
              <a:solidFill>
                <a:srgbClr val="00B050"/>
              </a:solidFill>
            </c:spPr>
          </c:dPt>
          <c:dPt>
            <c:idx val="34"/>
            <c:invertIfNegative val="0"/>
            <c:bubble3D val="0"/>
          </c:dPt>
          <c:dPt>
            <c:idx val="35"/>
            <c:invertIfNegative val="0"/>
            <c:bubble3D val="0"/>
          </c:dPt>
          <c:dPt>
            <c:idx val="36"/>
            <c:invertIfNegative val="0"/>
            <c:bubble3D val="0"/>
          </c:dPt>
          <c:cat>
            <c:strRef>
              <c:f>Sheet1!$A$2:$A$36</c:f>
              <c:strCache>
                <c:ptCount val="35"/>
                <c:pt idx="0">
                  <c:v>83</c:v>
                </c:pt>
                <c:pt idx="1">
                  <c:v>84</c:v>
                </c:pt>
                <c:pt idx="2">
                  <c:v>85</c:v>
                </c:pt>
                <c:pt idx="3">
                  <c:v>86</c:v>
                </c:pt>
                <c:pt idx="4">
                  <c:v>87</c:v>
                </c:pt>
                <c:pt idx="5">
                  <c:v>88</c:v>
                </c:pt>
                <c:pt idx="6">
                  <c:v>89</c:v>
                </c:pt>
                <c:pt idx="7">
                  <c:v>90</c:v>
                </c:pt>
                <c:pt idx="8">
                  <c:v>91</c:v>
                </c:pt>
                <c:pt idx="9">
                  <c:v>92</c:v>
                </c:pt>
                <c:pt idx="10">
                  <c:v>93</c:v>
                </c:pt>
                <c:pt idx="11">
                  <c:v>94</c:v>
                </c:pt>
                <c:pt idx="12">
                  <c:v>95</c:v>
                </c:pt>
                <c:pt idx="13">
                  <c:v>96</c:v>
                </c:pt>
                <c:pt idx="14">
                  <c:v>97</c:v>
                </c:pt>
                <c:pt idx="15">
                  <c:v>98</c:v>
                </c:pt>
                <c:pt idx="16">
                  <c:v>99</c:v>
                </c:pt>
                <c:pt idx="17">
                  <c:v>00</c:v>
                </c:pt>
                <c:pt idx="18">
                  <c:v>01</c:v>
                </c:pt>
                <c:pt idx="19">
                  <c:v>02</c:v>
                </c:pt>
                <c:pt idx="20">
                  <c:v>03</c:v>
                </c:pt>
                <c:pt idx="21">
                  <c:v>04</c:v>
                </c:pt>
                <c:pt idx="22">
                  <c:v>05</c:v>
                </c:pt>
                <c:pt idx="23">
                  <c:v>06</c:v>
                </c:pt>
                <c:pt idx="24">
                  <c:v>07</c:v>
                </c:pt>
                <c:pt idx="25">
                  <c:v>08</c:v>
                </c:pt>
                <c:pt idx="26">
                  <c:v>09</c:v>
                </c:pt>
                <c:pt idx="27">
                  <c:v>00</c:v>
                </c:pt>
                <c:pt idx="28">
                  <c:v>11</c:v>
                </c:pt>
                <c:pt idx="29">
                  <c:v>12</c:v>
                </c:pt>
                <c:pt idx="30">
                  <c:v>13</c:v>
                </c:pt>
                <c:pt idx="31">
                  <c:v>14</c:v>
                </c:pt>
                <c:pt idx="32">
                  <c:v>15</c:v>
                </c:pt>
                <c:pt idx="33">
                  <c:v>16</c:v>
                </c:pt>
                <c:pt idx="34">
                  <c:v>17</c:v>
                </c:pt>
              </c:strCache>
            </c:strRef>
          </c:cat>
          <c:val>
            <c:numRef>
              <c:f>Sheet1!$B$2:$B$36</c:f>
              <c:numCache>
                <c:formatCode>General</c:formatCode>
                <c:ptCount val="35"/>
                <c:pt idx="0">
                  <c:v>6.4</c:v>
                </c:pt>
                <c:pt idx="1">
                  <c:v>6.7</c:v>
                </c:pt>
                <c:pt idx="2">
                  <c:v>6.5</c:v>
                </c:pt>
                <c:pt idx="3">
                  <c:v>6.2</c:v>
                </c:pt>
                <c:pt idx="4">
                  <c:v>6.5</c:v>
                </c:pt>
                <c:pt idx="5">
                  <c:v>6.8</c:v>
                </c:pt>
                <c:pt idx="6">
                  <c:v>7.9</c:v>
                </c:pt>
                <c:pt idx="7">
                  <c:v>7.6</c:v>
                </c:pt>
                <c:pt idx="8">
                  <c:v>7.6</c:v>
                </c:pt>
                <c:pt idx="9">
                  <c:v>8.1</c:v>
                </c:pt>
                <c:pt idx="10">
                  <c:v>9</c:v>
                </c:pt>
                <c:pt idx="11">
                  <c:v>9.6</c:v>
                </c:pt>
                <c:pt idx="12">
                  <c:v>10.3</c:v>
                </c:pt>
                <c:pt idx="13">
                  <c:v>10.8</c:v>
                </c:pt>
                <c:pt idx="14">
                  <c:v>11.1</c:v>
                </c:pt>
                <c:pt idx="15">
                  <c:v>10.9</c:v>
                </c:pt>
                <c:pt idx="16">
                  <c:v>11</c:v>
                </c:pt>
                <c:pt idx="17">
                  <c:v>11.4</c:v>
                </c:pt>
                <c:pt idx="18">
                  <c:v>10.9</c:v>
                </c:pt>
                <c:pt idx="19">
                  <c:v>10.9</c:v>
                </c:pt>
                <c:pt idx="20">
                  <c:v>10.7</c:v>
                </c:pt>
                <c:pt idx="21">
                  <c:v>10.9</c:v>
                </c:pt>
                <c:pt idx="22">
                  <c:v>11.1</c:v>
                </c:pt>
                <c:pt idx="23">
                  <c:v>11.4</c:v>
                </c:pt>
                <c:pt idx="24">
                  <c:v>11.4</c:v>
                </c:pt>
                <c:pt idx="25">
                  <c:v>10.5</c:v>
                </c:pt>
                <c:pt idx="26">
                  <c:v>9.8000000000000007</c:v>
                </c:pt>
                <c:pt idx="27">
                  <c:v>10</c:v>
                </c:pt>
                <c:pt idx="28">
                  <c:v>10.199999999999999</c:v>
                </c:pt>
                <c:pt idx="29">
                  <c:v>10.4</c:v>
                </c:pt>
                <c:pt idx="30">
                  <c:v>10.5</c:v>
                </c:pt>
                <c:pt idx="31">
                  <c:v>10.8</c:v>
                </c:pt>
                <c:pt idx="32">
                  <c:v>10.7</c:v>
                </c:pt>
                <c:pt idx="33">
                  <c:v>10.6</c:v>
                </c:pt>
                <c:pt idx="34">
                  <c:v>10.7</c:v>
                </c:pt>
              </c:numCache>
            </c:numRef>
          </c:val>
        </c:ser>
        <c:dLbls>
          <c:showLegendKey val="0"/>
          <c:showVal val="0"/>
          <c:showCatName val="0"/>
          <c:showSerName val="0"/>
          <c:showPercent val="0"/>
          <c:showBubbleSize val="0"/>
        </c:dLbls>
        <c:gapWidth val="150"/>
        <c:axId val="326141456"/>
        <c:axId val="326136360"/>
      </c:barChart>
      <c:lineChart>
        <c:grouping val="standard"/>
        <c:varyColors val="0"/>
        <c:ser>
          <c:idx val="3"/>
          <c:order val="1"/>
          <c:tx>
            <c:strRef>
              <c:f>Sheet1!$C$1</c:f>
              <c:strCache>
                <c:ptCount val="1"/>
                <c:pt idx="0">
                  <c:v>PCA Well Cap'd</c:v>
                </c:pt>
              </c:strCache>
            </c:strRef>
          </c:tx>
          <c:spPr>
            <a:ln w="41245">
              <a:solidFill>
                <a:srgbClr val="FFFF00"/>
              </a:solidFill>
            </a:ln>
          </c:spPr>
          <c:marker>
            <c:symbol val="none"/>
          </c:marker>
          <c:cat>
            <c:strRef>
              <c:f>Sheet1!$A$2:$A$36</c:f>
              <c:strCache>
                <c:ptCount val="35"/>
                <c:pt idx="0">
                  <c:v>83</c:v>
                </c:pt>
                <c:pt idx="1">
                  <c:v>84</c:v>
                </c:pt>
                <c:pt idx="2">
                  <c:v>85</c:v>
                </c:pt>
                <c:pt idx="3">
                  <c:v>86</c:v>
                </c:pt>
                <c:pt idx="4">
                  <c:v>87</c:v>
                </c:pt>
                <c:pt idx="5">
                  <c:v>88</c:v>
                </c:pt>
                <c:pt idx="6">
                  <c:v>89</c:v>
                </c:pt>
                <c:pt idx="7">
                  <c:v>90</c:v>
                </c:pt>
                <c:pt idx="8">
                  <c:v>91</c:v>
                </c:pt>
                <c:pt idx="9">
                  <c:v>92</c:v>
                </c:pt>
                <c:pt idx="10">
                  <c:v>93</c:v>
                </c:pt>
                <c:pt idx="11">
                  <c:v>94</c:v>
                </c:pt>
                <c:pt idx="12">
                  <c:v>95</c:v>
                </c:pt>
                <c:pt idx="13">
                  <c:v>96</c:v>
                </c:pt>
                <c:pt idx="14">
                  <c:v>97</c:v>
                </c:pt>
                <c:pt idx="15">
                  <c:v>98</c:v>
                </c:pt>
                <c:pt idx="16">
                  <c:v>99</c:v>
                </c:pt>
                <c:pt idx="17">
                  <c:v>00</c:v>
                </c:pt>
                <c:pt idx="18">
                  <c:v>01</c:v>
                </c:pt>
                <c:pt idx="19">
                  <c:v>02</c:v>
                </c:pt>
                <c:pt idx="20">
                  <c:v>03</c:v>
                </c:pt>
                <c:pt idx="21">
                  <c:v>04</c:v>
                </c:pt>
                <c:pt idx="22">
                  <c:v>05</c:v>
                </c:pt>
                <c:pt idx="23">
                  <c:v>06</c:v>
                </c:pt>
                <c:pt idx="24">
                  <c:v>07</c:v>
                </c:pt>
                <c:pt idx="25">
                  <c:v>08</c:v>
                </c:pt>
                <c:pt idx="26">
                  <c:v>09</c:v>
                </c:pt>
                <c:pt idx="27">
                  <c:v>00</c:v>
                </c:pt>
                <c:pt idx="28">
                  <c:v>11</c:v>
                </c:pt>
                <c:pt idx="29">
                  <c:v>12</c:v>
                </c:pt>
                <c:pt idx="30">
                  <c:v>13</c:v>
                </c:pt>
                <c:pt idx="31">
                  <c:v>14</c:v>
                </c:pt>
                <c:pt idx="32">
                  <c:v>15</c:v>
                </c:pt>
                <c:pt idx="33">
                  <c:v>16</c:v>
                </c:pt>
                <c:pt idx="34">
                  <c:v>17</c:v>
                </c:pt>
              </c:strCache>
            </c:strRef>
          </c:cat>
          <c:val>
            <c:numRef>
              <c:f>Sheet1!$C$2:$C$36</c:f>
              <c:numCache>
                <c:formatCode>General</c:formatCode>
                <c:ptCount val="35"/>
                <c:pt idx="0">
                  <c:v>7</c:v>
                </c:pt>
                <c:pt idx="1">
                  <c:v>7</c:v>
                </c:pt>
                <c:pt idx="2">
                  <c:v>7</c:v>
                </c:pt>
                <c:pt idx="3">
                  <c:v>7</c:v>
                </c:pt>
                <c:pt idx="4">
                  <c:v>7</c:v>
                </c:pt>
                <c:pt idx="5">
                  <c:v>7</c:v>
                </c:pt>
                <c:pt idx="6">
                  <c:v>7</c:v>
                </c:pt>
                <c:pt idx="7">
                  <c:v>7</c:v>
                </c:pt>
                <c:pt idx="8">
                  <c:v>7</c:v>
                </c:pt>
                <c:pt idx="9">
                  <c:v>7</c:v>
                </c:pt>
                <c:pt idx="10">
                  <c:v>7</c:v>
                </c:pt>
                <c:pt idx="11">
                  <c:v>7</c:v>
                </c:pt>
                <c:pt idx="12">
                  <c:v>7</c:v>
                </c:pt>
                <c:pt idx="13">
                  <c:v>7</c:v>
                </c:pt>
                <c:pt idx="14">
                  <c:v>7</c:v>
                </c:pt>
                <c:pt idx="15">
                  <c:v>7</c:v>
                </c:pt>
                <c:pt idx="16">
                  <c:v>7</c:v>
                </c:pt>
                <c:pt idx="17">
                  <c:v>7</c:v>
                </c:pt>
                <c:pt idx="18">
                  <c:v>7</c:v>
                </c:pt>
                <c:pt idx="19">
                  <c:v>7</c:v>
                </c:pt>
                <c:pt idx="20">
                  <c:v>7</c:v>
                </c:pt>
                <c:pt idx="21">
                  <c:v>7</c:v>
                </c:pt>
                <c:pt idx="22">
                  <c:v>7</c:v>
                </c:pt>
                <c:pt idx="23">
                  <c:v>7</c:v>
                </c:pt>
                <c:pt idx="24">
                  <c:v>7</c:v>
                </c:pt>
                <c:pt idx="25">
                  <c:v>7</c:v>
                </c:pt>
                <c:pt idx="26">
                  <c:v>7</c:v>
                </c:pt>
                <c:pt idx="27">
                  <c:v>7</c:v>
                </c:pt>
                <c:pt idx="28">
                  <c:v>7</c:v>
                </c:pt>
                <c:pt idx="29">
                  <c:v>7</c:v>
                </c:pt>
                <c:pt idx="30">
                  <c:v>7</c:v>
                </c:pt>
                <c:pt idx="31">
                  <c:v>7</c:v>
                </c:pt>
                <c:pt idx="32">
                  <c:v>7</c:v>
                </c:pt>
                <c:pt idx="33">
                  <c:v>7</c:v>
                </c:pt>
                <c:pt idx="34">
                  <c:v>7</c:v>
                </c:pt>
              </c:numCache>
            </c:numRef>
          </c:val>
          <c:smooth val="0"/>
        </c:ser>
        <c:ser>
          <c:idx val="2"/>
          <c:order val="2"/>
          <c:tx>
            <c:strRef>
              <c:f>Sheet1!$D$1</c:f>
              <c:strCache>
                <c:ptCount val="1"/>
                <c:pt idx="0">
                  <c:v>PCA Adequate</c:v>
                </c:pt>
              </c:strCache>
            </c:strRef>
          </c:tx>
          <c:spPr>
            <a:ln w="44406">
              <a:solidFill>
                <a:srgbClr val="FF0000"/>
              </a:solidFill>
            </a:ln>
          </c:spPr>
          <c:marker>
            <c:symbol val="none"/>
          </c:marker>
          <c:dPt>
            <c:idx val="12"/>
            <c:bubble3D val="0"/>
            <c:spPr>
              <a:ln w="25382">
                <a:solidFill>
                  <a:srgbClr val="FF0000"/>
                </a:solidFill>
              </a:ln>
            </c:spPr>
          </c:dPt>
          <c:cat>
            <c:strRef>
              <c:f>Sheet1!$A$2:$A$36</c:f>
              <c:strCache>
                <c:ptCount val="35"/>
                <c:pt idx="0">
                  <c:v>83</c:v>
                </c:pt>
                <c:pt idx="1">
                  <c:v>84</c:v>
                </c:pt>
                <c:pt idx="2">
                  <c:v>85</c:v>
                </c:pt>
                <c:pt idx="3">
                  <c:v>86</c:v>
                </c:pt>
                <c:pt idx="4">
                  <c:v>87</c:v>
                </c:pt>
                <c:pt idx="5">
                  <c:v>88</c:v>
                </c:pt>
                <c:pt idx="6">
                  <c:v>89</c:v>
                </c:pt>
                <c:pt idx="7">
                  <c:v>90</c:v>
                </c:pt>
                <c:pt idx="8">
                  <c:v>91</c:v>
                </c:pt>
                <c:pt idx="9">
                  <c:v>92</c:v>
                </c:pt>
                <c:pt idx="10">
                  <c:v>93</c:v>
                </c:pt>
                <c:pt idx="11">
                  <c:v>94</c:v>
                </c:pt>
                <c:pt idx="12">
                  <c:v>95</c:v>
                </c:pt>
                <c:pt idx="13">
                  <c:v>96</c:v>
                </c:pt>
                <c:pt idx="14">
                  <c:v>97</c:v>
                </c:pt>
                <c:pt idx="15">
                  <c:v>98</c:v>
                </c:pt>
                <c:pt idx="16">
                  <c:v>99</c:v>
                </c:pt>
                <c:pt idx="17">
                  <c:v>00</c:v>
                </c:pt>
                <c:pt idx="18">
                  <c:v>01</c:v>
                </c:pt>
                <c:pt idx="19">
                  <c:v>02</c:v>
                </c:pt>
                <c:pt idx="20">
                  <c:v>03</c:v>
                </c:pt>
                <c:pt idx="21">
                  <c:v>04</c:v>
                </c:pt>
                <c:pt idx="22">
                  <c:v>05</c:v>
                </c:pt>
                <c:pt idx="23">
                  <c:v>06</c:v>
                </c:pt>
                <c:pt idx="24">
                  <c:v>07</c:v>
                </c:pt>
                <c:pt idx="25">
                  <c:v>08</c:v>
                </c:pt>
                <c:pt idx="26">
                  <c:v>09</c:v>
                </c:pt>
                <c:pt idx="27">
                  <c:v>00</c:v>
                </c:pt>
                <c:pt idx="28">
                  <c:v>11</c:v>
                </c:pt>
                <c:pt idx="29">
                  <c:v>12</c:v>
                </c:pt>
                <c:pt idx="30">
                  <c:v>13</c:v>
                </c:pt>
                <c:pt idx="31">
                  <c:v>14</c:v>
                </c:pt>
                <c:pt idx="32">
                  <c:v>15</c:v>
                </c:pt>
                <c:pt idx="33">
                  <c:v>16</c:v>
                </c:pt>
                <c:pt idx="34">
                  <c:v>17</c:v>
                </c:pt>
              </c:strCache>
            </c:strRef>
          </c:cat>
          <c:val>
            <c:numRef>
              <c:f>Sheet1!$D$2:$D$36</c:f>
              <c:numCache>
                <c:formatCode>General</c:formatCode>
                <c:ptCount val="35"/>
                <c:pt idx="0">
                  <c:v>6</c:v>
                </c:pt>
                <c:pt idx="1">
                  <c:v>6</c:v>
                </c:pt>
                <c:pt idx="2">
                  <c:v>6</c:v>
                </c:pt>
                <c:pt idx="3">
                  <c:v>6</c:v>
                </c:pt>
                <c:pt idx="4">
                  <c:v>6</c:v>
                </c:pt>
                <c:pt idx="5">
                  <c:v>6</c:v>
                </c:pt>
                <c:pt idx="6">
                  <c:v>6</c:v>
                </c:pt>
                <c:pt idx="7">
                  <c:v>6</c:v>
                </c:pt>
                <c:pt idx="8">
                  <c:v>6</c:v>
                </c:pt>
                <c:pt idx="9">
                  <c:v>6</c:v>
                </c:pt>
                <c:pt idx="10">
                  <c:v>6</c:v>
                </c:pt>
                <c:pt idx="11">
                  <c:v>6</c:v>
                </c:pt>
                <c:pt idx="12">
                  <c:v>6</c:v>
                </c:pt>
                <c:pt idx="13">
                  <c:v>6</c:v>
                </c:pt>
                <c:pt idx="14">
                  <c:v>6</c:v>
                </c:pt>
                <c:pt idx="15">
                  <c:v>6</c:v>
                </c:pt>
                <c:pt idx="16">
                  <c:v>6</c:v>
                </c:pt>
                <c:pt idx="17">
                  <c:v>6</c:v>
                </c:pt>
                <c:pt idx="18">
                  <c:v>6</c:v>
                </c:pt>
                <c:pt idx="19">
                  <c:v>6</c:v>
                </c:pt>
                <c:pt idx="20">
                  <c:v>6</c:v>
                </c:pt>
                <c:pt idx="21">
                  <c:v>6</c:v>
                </c:pt>
                <c:pt idx="22">
                  <c:v>6</c:v>
                </c:pt>
                <c:pt idx="23">
                  <c:v>6</c:v>
                </c:pt>
                <c:pt idx="24">
                  <c:v>6</c:v>
                </c:pt>
                <c:pt idx="25">
                  <c:v>6</c:v>
                </c:pt>
                <c:pt idx="26">
                  <c:v>6</c:v>
                </c:pt>
                <c:pt idx="27">
                  <c:v>6</c:v>
                </c:pt>
                <c:pt idx="28">
                  <c:v>6</c:v>
                </c:pt>
                <c:pt idx="29">
                  <c:v>6</c:v>
                </c:pt>
                <c:pt idx="30">
                  <c:v>6</c:v>
                </c:pt>
                <c:pt idx="31">
                  <c:v>6</c:v>
                </c:pt>
                <c:pt idx="32">
                  <c:v>6</c:v>
                </c:pt>
                <c:pt idx="33">
                  <c:v>6</c:v>
                </c:pt>
                <c:pt idx="34">
                  <c:v>6</c:v>
                </c:pt>
              </c:numCache>
            </c:numRef>
          </c:val>
          <c:smooth val="0"/>
        </c:ser>
        <c:dLbls>
          <c:showLegendKey val="0"/>
          <c:showVal val="0"/>
          <c:showCatName val="0"/>
          <c:showSerName val="0"/>
          <c:showPercent val="0"/>
          <c:showBubbleSize val="0"/>
        </c:dLbls>
        <c:marker val="1"/>
        <c:smooth val="0"/>
        <c:axId val="326141456"/>
        <c:axId val="326136360"/>
      </c:lineChart>
      <c:catAx>
        <c:axId val="326141456"/>
        <c:scaling>
          <c:orientation val="minMax"/>
        </c:scaling>
        <c:delete val="0"/>
        <c:axPos val="b"/>
        <c:numFmt formatCode="General" sourceLinked="1"/>
        <c:majorTickMark val="out"/>
        <c:minorTickMark val="none"/>
        <c:tickLblPos val="nextTo"/>
        <c:txPr>
          <a:bodyPr/>
          <a:lstStyle/>
          <a:p>
            <a:pPr>
              <a:defRPr sz="1799"/>
            </a:pPr>
            <a:endParaRPr lang="en-US"/>
          </a:p>
        </c:txPr>
        <c:crossAx val="326136360"/>
        <c:crosses val="autoZero"/>
        <c:auto val="1"/>
        <c:lblAlgn val="ctr"/>
        <c:lblOffset val="100"/>
        <c:tickLblSkip val="2"/>
        <c:noMultiLvlLbl val="0"/>
      </c:catAx>
      <c:valAx>
        <c:axId val="326136360"/>
        <c:scaling>
          <c:orientation val="minMax"/>
        </c:scaling>
        <c:delete val="0"/>
        <c:axPos val="l"/>
        <c:majorGridlines>
          <c:spPr>
            <a:ln w="25374"/>
          </c:spPr>
        </c:majorGridlines>
        <c:numFmt formatCode="General" sourceLinked="1"/>
        <c:majorTickMark val="out"/>
        <c:minorTickMark val="none"/>
        <c:tickLblPos val="nextTo"/>
        <c:spPr>
          <a:ln w="38061"/>
        </c:spPr>
        <c:crossAx val="326141456"/>
        <c:crosses val="autoZero"/>
        <c:crossBetween val="between"/>
      </c:valAx>
      <c:spPr>
        <a:noFill/>
        <a:ln w="25397">
          <a:noFill/>
        </a:ln>
      </c:spPr>
    </c:plotArea>
    <c:legend>
      <c:legendPos val="b"/>
      <c:overlay val="0"/>
    </c:legend>
    <c:plotVisOnly val="1"/>
    <c:dispBlanksAs val="gap"/>
    <c:showDLblsOverMax val="0"/>
  </c:chart>
  <c:txPr>
    <a:bodyPr/>
    <a:lstStyle/>
    <a:p>
      <a:pPr>
        <a:defRPr sz="1794"/>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5D5C14-58CD-7845-B8DA-FB0328F36C4B}" type="datetimeFigureOut">
              <a:rPr lang="en-US" smtClean="0"/>
              <a:t>8/28/2018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640CC1-046C-E944-9752-68A09650CC55}" type="slidenum">
              <a:rPr lang="en-US" smtClean="0"/>
              <a:t>‹#›</a:t>
            </a:fld>
            <a:endParaRPr lang="en-US" dirty="0"/>
          </a:p>
        </p:txBody>
      </p:sp>
    </p:spTree>
    <p:extLst>
      <p:ext uri="{BB962C8B-B14F-4D97-AF65-F5344CB8AC3E}">
        <p14:creationId xmlns:p14="http://schemas.microsoft.com/office/powerpoint/2010/main" val="1068224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28688" eaLnBrk="0" hangingPunct="0">
              <a:defRPr sz="2400">
                <a:solidFill>
                  <a:schemeClr val="tx1"/>
                </a:solidFill>
                <a:latin typeface="Arial" charset="0"/>
                <a:ea typeface="ＭＳ Ｐゴシック" charset="-128"/>
              </a:defRPr>
            </a:lvl1pPr>
            <a:lvl2pPr marL="742950" indent="-285750" defTabSz="928688" eaLnBrk="0" hangingPunct="0">
              <a:defRPr sz="2400">
                <a:solidFill>
                  <a:schemeClr val="tx1"/>
                </a:solidFill>
                <a:latin typeface="Arial" charset="0"/>
                <a:ea typeface="ＭＳ Ｐゴシック" charset="-128"/>
              </a:defRPr>
            </a:lvl2pPr>
            <a:lvl3pPr marL="1143000" indent="-228600" defTabSz="928688" eaLnBrk="0" hangingPunct="0">
              <a:defRPr sz="2400">
                <a:solidFill>
                  <a:schemeClr val="tx1"/>
                </a:solidFill>
                <a:latin typeface="Arial" charset="0"/>
                <a:ea typeface="ＭＳ Ｐゴシック" charset="-128"/>
              </a:defRPr>
            </a:lvl3pPr>
            <a:lvl4pPr marL="1600200" indent="-228600" defTabSz="928688" eaLnBrk="0" hangingPunct="0">
              <a:defRPr sz="2400">
                <a:solidFill>
                  <a:schemeClr val="tx1"/>
                </a:solidFill>
                <a:latin typeface="Arial" charset="0"/>
                <a:ea typeface="ＭＳ Ｐゴシック" charset="-128"/>
              </a:defRPr>
            </a:lvl4pPr>
            <a:lvl5pPr marL="2057400" indent="-228600" defTabSz="928688" eaLnBrk="0" hangingPunct="0">
              <a:defRPr sz="2400">
                <a:solidFill>
                  <a:schemeClr val="tx1"/>
                </a:solidFill>
                <a:latin typeface="Arial" charset="0"/>
                <a:ea typeface="ＭＳ Ｐゴシック"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charset="-128"/>
              </a:defRPr>
            </a:lvl9pPr>
          </a:lstStyle>
          <a:p>
            <a:fld id="{BA135E75-EE25-6340-B945-DA804E696292}" type="slidenum">
              <a:rPr lang="en-US" altLang="en-US" sz="1200">
                <a:latin typeface="Times New Roman" charset="0"/>
              </a:rPr>
              <a:pPr/>
              <a:t>3</a:t>
            </a:fld>
            <a:endParaRPr lang="en-US" altLang="en-US" sz="1200" dirty="0">
              <a:latin typeface="Times New Roman"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extLst>
            <a:ext uri="{FAA26D3D-D897-4be2-8F04-BA451C77F1D7}">
              <ma14:placeholderFlag xmlns:ma14="http://schemas.microsoft.com/office/mac/drawingml/2011/main" xmlns="" val="1"/>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_tradnl" dirty="0">
              <a:latin typeface="Times New Roman" charset="0"/>
              <a:cs typeface="+mn-cs"/>
            </a:endParaRPr>
          </a:p>
        </p:txBody>
      </p:sp>
    </p:spTree>
    <p:extLst>
      <p:ext uri="{BB962C8B-B14F-4D97-AF65-F5344CB8AC3E}">
        <p14:creationId xmlns:p14="http://schemas.microsoft.com/office/powerpoint/2010/main" val="693344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640CC1-046C-E944-9752-68A09650CC55}" type="slidenum">
              <a:rPr lang="en-US" smtClean="0"/>
              <a:t>5</a:t>
            </a:fld>
            <a:endParaRPr lang="en-US" dirty="0"/>
          </a:p>
        </p:txBody>
      </p:sp>
    </p:spTree>
    <p:extLst>
      <p:ext uri="{BB962C8B-B14F-4D97-AF65-F5344CB8AC3E}">
        <p14:creationId xmlns:p14="http://schemas.microsoft.com/office/powerpoint/2010/main" val="1715233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640CC1-046C-E944-9752-68A09650CC55}" type="slidenum">
              <a:rPr lang="en-US" smtClean="0"/>
              <a:t>6</a:t>
            </a:fld>
            <a:endParaRPr lang="en-US" dirty="0"/>
          </a:p>
        </p:txBody>
      </p:sp>
    </p:spTree>
    <p:extLst>
      <p:ext uri="{BB962C8B-B14F-4D97-AF65-F5344CB8AC3E}">
        <p14:creationId xmlns:p14="http://schemas.microsoft.com/office/powerpoint/2010/main" val="96219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28688" eaLnBrk="0" hangingPunct="0">
              <a:defRPr sz="2400">
                <a:solidFill>
                  <a:schemeClr val="tx1"/>
                </a:solidFill>
                <a:latin typeface="Arial" charset="0"/>
                <a:ea typeface="ＭＳ Ｐゴシック" charset="-128"/>
              </a:defRPr>
            </a:lvl1pPr>
            <a:lvl2pPr marL="742950" indent="-285750" defTabSz="928688" eaLnBrk="0" hangingPunct="0">
              <a:defRPr sz="2400">
                <a:solidFill>
                  <a:schemeClr val="tx1"/>
                </a:solidFill>
                <a:latin typeface="Arial" charset="0"/>
                <a:ea typeface="ＭＳ Ｐゴシック" charset="-128"/>
              </a:defRPr>
            </a:lvl2pPr>
            <a:lvl3pPr marL="1143000" indent="-228600" defTabSz="928688" eaLnBrk="0" hangingPunct="0">
              <a:defRPr sz="2400">
                <a:solidFill>
                  <a:schemeClr val="tx1"/>
                </a:solidFill>
                <a:latin typeface="Arial" charset="0"/>
                <a:ea typeface="ＭＳ Ｐゴシック" charset="-128"/>
              </a:defRPr>
            </a:lvl3pPr>
            <a:lvl4pPr marL="1600200" indent="-228600" defTabSz="928688" eaLnBrk="0" hangingPunct="0">
              <a:defRPr sz="2400">
                <a:solidFill>
                  <a:schemeClr val="tx1"/>
                </a:solidFill>
                <a:latin typeface="Arial" charset="0"/>
                <a:ea typeface="ＭＳ Ｐゴシック" charset="-128"/>
              </a:defRPr>
            </a:lvl4pPr>
            <a:lvl5pPr marL="2057400" indent="-228600" defTabSz="928688" eaLnBrk="0" hangingPunct="0">
              <a:defRPr sz="2400">
                <a:solidFill>
                  <a:schemeClr val="tx1"/>
                </a:solidFill>
                <a:latin typeface="Arial" charset="0"/>
                <a:ea typeface="ＭＳ Ｐゴシック" charset="-128"/>
              </a:defRPr>
            </a:lvl5pPr>
            <a:lvl6pPr marL="2514600" indent="-228600" defTabSz="928688"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928688"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928688"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928688" eaLnBrk="0" fontAlgn="base" hangingPunct="0">
              <a:spcBef>
                <a:spcPct val="0"/>
              </a:spcBef>
              <a:spcAft>
                <a:spcPct val="0"/>
              </a:spcAft>
              <a:defRPr sz="2400">
                <a:solidFill>
                  <a:schemeClr val="tx1"/>
                </a:solidFill>
                <a:latin typeface="Arial" charset="0"/>
                <a:ea typeface="ＭＳ Ｐゴシック" charset="-128"/>
              </a:defRPr>
            </a:lvl9pPr>
          </a:lstStyle>
          <a:p>
            <a:fld id="{76444C35-064F-8C4F-AB43-4D1A5525CFA7}" type="slidenum">
              <a:rPr lang="en-US" altLang="en-US" sz="1200">
                <a:latin typeface="Times New Roman" charset="0"/>
              </a:rPr>
              <a:pPr/>
              <a:t>7</a:t>
            </a:fld>
            <a:endParaRPr lang="en-US" altLang="en-US" sz="1200" dirty="0">
              <a:latin typeface="Times New Roman"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extLst>
            <a:ext uri="{FAA26D3D-D897-4be2-8F04-BA451C77F1D7}">
              <ma14:placeholderFlag xmlns:ma14="http://schemas.microsoft.com/office/mac/drawingml/2011/main" xmlns="" val="1"/>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_tradnl" dirty="0">
              <a:latin typeface="Times New Roman" charset="0"/>
              <a:cs typeface="+mn-cs"/>
            </a:endParaRPr>
          </a:p>
        </p:txBody>
      </p:sp>
    </p:spTree>
    <p:extLst>
      <p:ext uri="{BB962C8B-B14F-4D97-AF65-F5344CB8AC3E}">
        <p14:creationId xmlns:p14="http://schemas.microsoft.com/office/powerpoint/2010/main" val="395874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1C62B0-722E-B94C-8BE2-058DF556DE50}"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1C62B0-722E-B94C-8BE2-058DF556DE50}"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00201"/>
            <a:ext cx="10972800" cy="4525963"/>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fld id="{5D8E400A-8EBF-974F-920A-4208B99ED40B}" type="slidenum">
              <a:rPr lang="en-US" altLang="en-US"/>
              <a:pPr/>
              <a:t>‹#›</a:t>
            </a:fld>
            <a:endParaRPr lang="en-US" altLang="en-US" dirty="0"/>
          </a:p>
        </p:txBody>
      </p:sp>
    </p:spTree>
    <p:extLst>
      <p:ext uri="{BB962C8B-B14F-4D97-AF65-F5344CB8AC3E}">
        <p14:creationId xmlns:p14="http://schemas.microsoft.com/office/powerpoint/2010/main" val="15006151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00201"/>
            <a:ext cx="109728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47FF919-DC22-AC4A-9AD2-ECE73ECE10D4}" type="slidenum">
              <a:rPr lang="en-US" altLang="en-US"/>
              <a:pPr/>
              <a:t>‹#›</a:t>
            </a:fld>
            <a:endParaRPr lang="en-US" altLang="en-US"/>
          </a:p>
        </p:txBody>
      </p:sp>
    </p:spTree>
    <p:extLst>
      <p:ext uri="{BB962C8B-B14F-4D97-AF65-F5344CB8AC3E}">
        <p14:creationId xmlns:p14="http://schemas.microsoft.com/office/powerpoint/2010/main" val="1061885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1C62B0-722E-B94C-8BE2-058DF556DE50}"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AC4401-D30F-7442-8FC7-524C96C5CCFA}" type="datetimeFigureOut">
              <a:rPr lang="en-US" smtClean="0"/>
              <a:t>8/28/2018</a:t>
            </a:fld>
            <a:endParaRPr lang="en-US" dirty="0"/>
          </a:p>
        </p:txBody>
      </p:sp>
      <p:sp>
        <p:nvSpPr>
          <p:cNvPr id="6" name="Footer Placeholder 5"/>
          <p:cNvSpPr>
            <a:spLocks noGrp="1"/>
          </p:cNvSpPr>
          <p:nvPr>
            <p:ph type="ftr" sz="quarter" idx="11"/>
          </p:nvPr>
        </p:nvSpPr>
        <p:spPr/>
        <p:txBody>
          <a:bodyPr/>
          <a:lstStyle/>
          <a:p>
            <a:r>
              <a:rPr lang="en-US" dirty="0"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1C62B0-722E-B94C-8BE2-058DF556DE50}"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BAC4401-D30F-7442-8FC7-524C96C5CCFA}" type="datetimeFigureOut">
              <a:rPr lang="en-US" smtClean="0"/>
              <a:t>8/28/2018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1C62B0-722E-B94C-8BE2-058DF556DE50}" type="slidenum">
              <a:rPr lang="en-US" smtClean="0"/>
              <a:t>‹#›</a:t>
            </a:fld>
            <a:endParaRPr lang="en-US" dirty="0"/>
          </a:p>
        </p:txBody>
      </p:sp>
    </p:spTree>
    <p:extLst>
      <p:ext uri="{BB962C8B-B14F-4D97-AF65-F5344CB8AC3E}">
        <p14:creationId xmlns:p14="http://schemas.microsoft.com/office/powerpoint/2010/main" val="978323216"/>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www.billhampel.com/" TargetMode="External"/><Relationship Id="rId2" Type="http://schemas.openxmlformats.org/officeDocument/2006/relationships/hyperlink" Target="mailto:mdbhampel@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6881" y="742951"/>
            <a:ext cx="9797732" cy="1924049"/>
          </a:xfrm>
        </p:spPr>
        <p:txBody>
          <a:bodyPr>
            <a:normAutofit fontScale="90000"/>
          </a:bodyPr>
          <a:lstStyle/>
          <a:p>
            <a:r>
              <a:rPr lang="en-US" smtClean="0"/>
              <a:t>Federally Insured CU Capital Rules for Coops in Puerto Rico</a:t>
            </a:r>
            <a:endParaRPr lang="en-US" dirty="0"/>
          </a:p>
        </p:txBody>
      </p:sp>
      <p:sp>
        <p:nvSpPr>
          <p:cNvPr id="3" name="Subtitle 2"/>
          <p:cNvSpPr>
            <a:spLocks noGrp="1"/>
          </p:cNvSpPr>
          <p:nvPr>
            <p:ph type="subTitle" idx="1"/>
          </p:nvPr>
        </p:nvSpPr>
        <p:spPr>
          <a:xfrm>
            <a:off x="2589213" y="3124200"/>
            <a:ext cx="8915399" cy="3002280"/>
          </a:xfrm>
        </p:spPr>
        <p:txBody>
          <a:bodyPr>
            <a:normAutofit/>
          </a:bodyPr>
          <a:lstStyle/>
          <a:p>
            <a:r>
              <a:rPr lang="en-US" sz="2400" dirty="0" smtClean="0"/>
              <a:t>Bill Hampel</a:t>
            </a:r>
          </a:p>
          <a:p>
            <a:r>
              <a:rPr lang="en-US" sz="2400" dirty="0" smtClean="0"/>
              <a:t>Credit Union Economic Consultant</a:t>
            </a:r>
          </a:p>
          <a:p>
            <a:r>
              <a:rPr lang="en-US" sz="2400" dirty="0" smtClean="0">
                <a:hlinkClick r:id="rId2"/>
              </a:rPr>
              <a:t>mdbhampel@gmail.com</a:t>
            </a:r>
            <a:endParaRPr lang="en-US" sz="2400" dirty="0" smtClean="0"/>
          </a:p>
          <a:p>
            <a:r>
              <a:rPr lang="en-US" sz="2400" dirty="0" smtClean="0">
                <a:hlinkClick r:id="rId3"/>
              </a:rPr>
              <a:t>www.billhampel.com</a:t>
            </a:r>
            <a:endParaRPr lang="en-US" sz="2400" dirty="0" smtClean="0"/>
          </a:p>
          <a:p>
            <a:endParaRPr lang="en-US" sz="2400" dirty="0" smtClean="0"/>
          </a:p>
          <a:p>
            <a:r>
              <a:rPr lang="en-US" sz="2400" dirty="0" smtClean="0"/>
              <a:t>August 27, 2018</a:t>
            </a:r>
          </a:p>
          <a:p>
            <a:endParaRPr lang="en-US" dirty="0"/>
          </a:p>
        </p:txBody>
      </p:sp>
    </p:spTree>
    <p:extLst>
      <p:ext uri="{BB962C8B-B14F-4D97-AF65-F5344CB8AC3E}">
        <p14:creationId xmlns:p14="http://schemas.microsoft.com/office/powerpoint/2010/main" val="577104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00213" y="314325"/>
            <a:ext cx="9804399" cy="1171575"/>
          </a:xfrm>
        </p:spPr>
        <p:txBody>
          <a:bodyPr>
            <a:normAutofit fontScale="90000"/>
          </a:bodyPr>
          <a:lstStyle/>
          <a:p>
            <a:r>
              <a:rPr lang="en-US" dirty="0" smtClean="0"/>
              <a:t>Discretionary Supervisory Actions</a:t>
            </a:r>
            <a:br>
              <a:rPr lang="en-US" dirty="0" smtClean="0"/>
            </a:br>
            <a:endParaRPr lang="en-US" dirty="0"/>
          </a:p>
        </p:txBody>
      </p:sp>
      <p:sp>
        <p:nvSpPr>
          <p:cNvPr id="5" name="Content Placeholder 4"/>
          <p:cNvSpPr>
            <a:spLocks noGrp="1"/>
          </p:cNvSpPr>
          <p:nvPr>
            <p:ph idx="1"/>
          </p:nvPr>
        </p:nvSpPr>
        <p:spPr>
          <a:xfrm>
            <a:off x="1157288" y="1112520"/>
            <a:ext cx="10572750" cy="5488305"/>
          </a:xfrm>
        </p:spPr>
        <p:txBody>
          <a:bodyPr>
            <a:normAutofit fontScale="85000" lnSpcReduction="20000"/>
          </a:bodyPr>
          <a:lstStyle/>
          <a:p>
            <a:r>
              <a:rPr lang="en-US" sz="3100" dirty="0" smtClean="0"/>
              <a:t>Require prior approval for acquisitions, branches, new lines of business</a:t>
            </a:r>
          </a:p>
          <a:p>
            <a:r>
              <a:rPr lang="en-US" sz="3100" dirty="0" smtClean="0"/>
              <a:t>Restrict transactions with</a:t>
            </a:r>
            <a:r>
              <a:rPr lang="en-US" sz="3100" dirty="0"/>
              <a:t> </a:t>
            </a:r>
            <a:r>
              <a:rPr lang="en-US" sz="3100" dirty="0" smtClean="0"/>
              <a:t>or ownership of a CUSO</a:t>
            </a:r>
          </a:p>
          <a:p>
            <a:r>
              <a:rPr lang="en-US" sz="3100" dirty="0" smtClean="0"/>
              <a:t>Restricting dividends</a:t>
            </a:r>
          </a:p>
          <a:p>
            <a:r>
              <a:rPr lang="en-US" sz="3100" dirty="0" smtClean="0"/>
              <a:t>Prohibit or reduce asset growth</a:t>
            </a:r>
          </a:p>
          <a:p>
            <a:r>
              <a:rPr lang="en-US" sz="3100" dirty="0" smtClean="0"/>
              <a:t>Alter, reduce or terminate an activity</a:t>
            </a:r>
          </a:p>
          <a:p>
            <a:r>
              <a:rPr lang="en-US" sz="3100" dirty="0" smtClean="0"/>
              <a:t>Prohibit non-member deposits</a:t>
            </a:r>
          </a:p>
          <a:p>
            <a:r>
              <a:rPr lang="en-US" sz="3100" dirty="0" smtClean="0"/>
              <a:t>Dismiss director or senior executive officer</a:t>
            </a:r>
          </a:p>
          <a:p>
            <a:r>
              <a:rPr lang="en-US" sz="3100" dirty="0"/>
              <a:t>Employ qualified senior executive </a:t>
            </a:r>
            <a:r>
              <a:rPr lang="en-US" sz="3100" dirty="0" smtClean="0"/>
              <a:t>officer</a:t>
            </a:r>
          </a:p>
          <a:p>
            <a:r>
              <a:rPr lang="en-US" sz="3100" dirty="0" smtClean="0"/>
              <a:t>Require election of a new board</a:t>
            </a:r>
          </a:p>
          <a:p>
            <a:r>
              <a:rPr lang="en-US" sz="3100" dirty="0" smtClean="0"/>
              <a:t>Restrict executive compensation</a:t>
            </a:r>
          </a:p>
          <a:p>
            <a:r>
              <a:rPr lang="en-US" sz="3100" dirty="0" smtClean="0"/>
              <a:t>Just about anything else</a:t>
            </a:r>
          </a:p>
          <a:p>
            <a:pPr lvl="1"/>
            <a:endParaRPr lang="en-US" dirty="0" smtClean="0"/>
          </a:p>
          <a:p>
            <a:pPr lvl="1"/>
            <a:endParaRPr lang="en-US" dirty="0"/>
          </a:p>
        </p:txBody>
      </p:sp>
    </p:spTree>
    <p:extLst>
      <p:ext uri="{BB962C8B-B14F-4D97-AF65-F5344CB8AC3E}">
        <p14:creationId xmlns:p14="http://schemas.microsoft.com/office/powerpoint/2010/main" val="569055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Supervisory Actions:</a:t>
            </a:r>
            <a:br>
              <a:rPr lang="en-US" dirty="0" smtClean="0"/>
            </a:br>
            <a:r>
              <a:rPr lang="en-US" sz="3200" dirty="0" smtClean="0"/>
              <a:t>Depend on Capital Classification</a:t>
            </a:r>
            <a:endParaRPr lang="en-US" dirty="0"/>
          </a:p>
        </p:txBody>
      </p:sp>
      <p:sp>
        <p:nvSpPr>
          <p:cNvPr id="5" name="Content Placeholder 4"/>
          <p:cNvSpPr>
            <a:spLocks noGrp="1"/>
          </p:cNvSpPr>
          <p:nvPr>
            <p:ph idx="1"/>
          </p:nvPr>
        </p:nvSpPr>
        <p:spPr/>
        <p:txBody>
          <a:bodyPr>
            <a:normAutofit fontScale="92500" lnSpcReduction="10000"/>
          </a:bodyPr>
          <a:lstStyle/>
          <a:p>
            <a:r>
              <a:rPr lang="en-US" sz="3200" dirty="0" smtClean="0"/>
              <a:t>Four Mandatory Supervisory Actions</a:t>
            </a:r>
          </a:p>
          <a:p>
            <a:pPr lvl="1"/>
            <a:r>
              <a:rPr lang="en-US" sz="2400" dirty="0" smtClean="0"/>
              <a:t>First applied at adequately capitalized  (6% to 7%)</a:t>
            </a:r>
          </a:p>
          <a:p>
            <a:pPr lvl="1"/>
            <a:r>
              <a:rPr lang="en-US" sz="2400" dirty="0" smtClean="0"/>
              <a:t>Remaining three at inadequately capitalized  (less than 6%)</a:t>
            </a:r>
            <a:endParaRPr lang="en-US" sz="2400" dirty="0"/>
          </a:p>
          <a:p>
            <a:r>
              <a:rPr lang="en-US" sz="3200" dirty="0" smtClean="0"/>
              <a:t>Discretionary Supervisory Actions</a:t>
            </a:r>
          </a:p>
          <a:p>
            <a:pPr lvl="1"/>
            <a:r>
              <a:rPr lang="en-US" sz="3000" dirty="0" smtClean="0"/>
              <a:t>Can apply to all undercapitalized &lt; 5%</a:t>
            </a:r>
          </a:p>
          <a:p>
            <a:pPr lvl="1"/>
            <a:r>
              <a:rPr lang="en-US" sz="3000" dirty="0" smtClean="0"/>
              <a:t>Can apply to between 5% and 6% if not meeting the four mandatory actions</a:t>
            </a:r>
            <a:endParaRPr lang="en-US" sz="2600" dirty="0" smtClean="0"/>
          </a:p>
          <a:p>
            <a:endParaRPr lang="en-US" dirty="0"/>
          </a:p>
          <a:p>
            <a:endParaRPr lang="en-US" dirty="0" smtClean="0"/>
          </a:p>
          <a:p>
            <a:endParaRPr lang="en-US" dirty="0"/>
          </a:p>
          <a:p>
            <a:endParaRPr lang="en-US" dirty="0" smtClean="0"/>
          </a:p>
          <a:p>
            <a:pPr lvl="1"/>
            <a:endParaRPr lang="en-US" dirty="0"/>
          </a:p>
        </p:txBody>
      </p:sp>
    </p:spTree>
    <p:extLst>
      <p:ext uri="{BB962C8B-B14F-4D97-AF65-F5344CB8AC3E}">
        <p14:creationId xmlns:p14="http://schemas.microsoft.com/office/powerpoint/2010/main" val="1070276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525" y="624110"/>
            <a:ext cx="9590087" cy="1280890"/>
          </a:xfrm>
        </p:spPr>
        <p:txBody>
          <a:bodyPr/>
          <a:lstStyle/>
          <a:p>
            <a:r>
              <a:rPr lang="en-US" dirty="0" smtClean="0"/>
              <a:t>PCA </a:t>
            </a:r>
            <a:r>
              <a:rPr lang="en-US" smtClean="0"/>
              <a:t>in Practice for Federally Insured CUs</a:t>
            </a:r>
            <a:endParaRPr lang="en-US"/>
          </a:p>
        </p:txBody>
      </p:sp>
      <p:sp>
        <p:nvSpPr>
          <p:cNvPr id="3" name="Content Placeholder 2"/>
          <p:cNvSpPr>
            <a:spLocks noGrp="1"/>
          </p:cNvSpPr>
          <p:nvPr>
            <p:ph idx="1"/>
          </p:nvPr>
        </p:nvSpPr>
        <p:spPr>
          <a:xfrm>
            <a:off x="2103120" y="1554480"/>
            <a:ext cx="9401492" cy="4785360"/>
          </a:xfrm>
        </p:spPr>
        <p:txBody>
          <a:bodyPr>
            <a:normAutofit/>
          </a:bodyPr>
          <a:lstStyle/>
          <a:p>
            <a:r>
              <a:rPr lang="en-US" sz="2400" dirty="0" smtClean="0"/>
              <a:t>Imposition was preventative rather than remedial</a:t>
            </a:r>
          </a:p>
          <a:p>
            <a:pPr lvl="1"/>
            <a:r>
              <a:rPr lang="en-US" sz="2200" dirty="0" smtClean="0"/>
              <a:t>Credit unions were already very well capitalized</a:t>
            </a:r>
          </a:p>
          <a:p>
            <a:r>
              <a:rPr lang="en-US" sz="2400" dirty="0" smtClean="0"/>
              <a:t>Most credit unions maintain large cushions above 7%</a:t>
            </a:r>
          </a:p>
          <a:p>
            <a:pPr lvl="1"/>
            <a:r>
              <a:rPr lang="en-US" sz="2400" dirty="0" smtClean="0"/>
              <a:t>Avoid stigma of not being “well” capitalized</a:t>
            </a:r>
          </a:p>
          <a:p>
            <a:pPr lvl="1"/>
            <a:r>
              <a:rPr lang="en-US" sz="2400" dirty="0" smtClean="0"/>
              <a:t>Concern about supervisory actions</a:t>
            </a:r>
          </a:p>
          <a:p>
            <a:r>
              <a:rPr lang="en-US" sz="2400" dirty="0" smtClean="0"/>
              <a:t>Sometimes, examiners apply PCA actions to well-capitalized credit unions</a:t>
            </a:r>
          </a:p>
          <a:p>
            <a:pPr lvl="1"/>
            <a:r>
              <a:rPr lang="en-US" sz="2200" dirty="0" smtClean="0"/>
              <a:t>Net worth restoration plans</a:t>
            </a:r>
          </a:p>
          <a:p>
            <a:pPr lvl="1"/>
            <a:r>
              <a:rPr lang="en-US" sz="2200" dirty="0" smtClean="0"/>
              <a:t>Earnings “suggestions”  </a:t>
            </a:r>
            <a:endParaRPr lang="en-US" sz="2200" dirty="0"/>
          </a:p>
        </p:txBody>
      </p:sp>
    </p:spTree>
    <p:extLst>
      <p:ext uri="{BB962C8B-B14F-4D97-AF65-F5344CB8AC3E}">
        <p14:creationId xmlns:p14="http://schemas.microsoft.com/office/powerpoint/2010/main" val="1757781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1417638"/>
          </a:xfrm>
        </p:spPr>
        <p:txBody>
          <a:bodyPr/>
          <a:lstStyle/>
          <a:p>
            <a:pPr>
              <a:defRPr/>
            </a:pPr>
            <a:r>
              <a:rPr lang="en-US" dirty="0" smtClean="0"/>
              <a:t>Net Capital to Assets</a:t>
            </a:r>
            <a:endParaRPr lang="en-US" dirty="0"/>
          </a:p>
        </p:txBody>
      </p:sp>
      <p:graphicFrame>
        <p:nvGraphicFramePr>
          <p:cNvPr id="4" name="Chart Placeholder 3"/>
          <p:cNvGraphicFramePr>
            <a:graphicFrameLocks noGrp="1"/>
          </p:cNvGraphicFramePr>
          <p:nvPr>
            <p:ph type="chart" idx="1"/>
            <p:extLst>
              <p:ext uri="{D42A27DB-BD31-4B8C-83A1-F6EECF244321}">
                <p14:modId xmlns:p14="http://schemas.microsoft.com/office/powerpoint/2010/main" val="778540071"/>
              </p:ext>
            </p:extLst>
          </p:nvPr>
        </p:nvGraphicFramePr>
        <p:xfrm>
          <a:off x="1718873" y="1079293"/>
          <a:ext cx="8649325" cy="557634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4357689" y="557109"/>
            <a:ext cx="1014412" cy="646331"/>
          </a:xfrm>
          <a:prstGeom prst="rect">
            <a:avLst/>
          </a:prstGeom>
          <a:noFill/>
        </p:spPr>
        <p:txBody>
          <a:bodyPr wrap="square" rtlCol="0">
            <a:spAutoFit/>
          </a:bodyPr>
          <a:lstStyle/>
          <a:p>
            <a:r>
              <a:rPr lang="en-US" smtClean="0"/>
              <a:t>PCA Passed</a:t>
            </a:r>
            <a:endParaRPr lang="en-US"/>
          </a:p>
        </p:txBody>
      </p:sp>
      <p:sp>
        <p:nvSpPr>
          <p:cNvPr id="5" name="TextBox 4"/>
          <p:cNvSpPr txBox="1"/>
          <p:nvPr/>
        </p:nvSpPr>
        <p:spPr>
          <a:xfrm>
            <a:off x="6786563" y="642938"/>
            <a:ext cx="1819275" cy="646331"/>
          </a:xfrm>
          <a:prstGeom prst="rect">
            <a:avLst/>
          </a:prstGeom>
          <a:noFill/>
        </p:spPr>
        <p:txBody>
          <a:bodyPr wrap="square" rtlCol="0">
            <a:spAutoFit/>
          </a:bodyPr>
          <a:lstStyle/>
          <a:p>
            <a:r>
              <a:rPr lang="en-US" dirty="0" smtClean="0"/>
              <a:t>PCA Implemented</a:t>
            </a:r>
            <a:endParaRPr lang="en-US" dirty="0"/>
          </a:p>
        </p:txBody>
      </p:sp>
      <p:cxnSp>
        <p:nvCxnSpPr>
          <p:cNvPr id="7" name="Straight Arrow Connector 6"/>
          <p:cNvCxnSpPr/>
          <p:nvPr/>
        </p:nvCxnSpPr>
        <p:spPr>
          <a:xfrm>
            <a:off x="5311204" y="1179257"/>
            <a:ext cx="421598" cy="2625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a:stCxn id="5" idx="1"/>
          </p:cNvCxnSpPr>
          <p:nvPr/>
        </p:nvCxnSpPr>
        <p:spPr>
          <a:xfrm flipH="1">
            <a:off x="6425862" y="966104"/>
            <a:ext cx="360701" cy="3721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1281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chart seriesIdx="0"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chart seriesIdx="1" categoryIdx="-4" bldStep="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chart seriesIdx="2"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1800">
                <a:solidFill>
                  <a:schemeClr val="tx1"/>
                </a:solidFill>
                <a:latin typeface="Arial" charset="0"/>
                <a:ea typeface="ＭＳ Ｐゴシック" charset="-128"/>
              </a:defRPr>
            </a:lvl1pPr>
            <a:lvl2pPr marL="557213" indent="-214313" eaLnBrk="0" hangingPunct="0">
              <a:defRPr sz="1800">
                <a:solidFill>
                  <a:schemeClr val="tx1"/>
                </a:solidFill>
                <a:latin typeface="Arial" charset="0"/>
                <a:ea typeface="ＭＳ Ｐゴシック" charset="-128"/>
              </a:defRPr>
            </a:lvl2pPr>
            <a:lvl3pPr marL="857250" indent="-171450" eaLnBrk="0" hangingPunct="0">
              <a:defRPr sz="1800">
                <a:solidFill>
                  <a:schemeClr val="tx1"/>
                </a:solidFill>
                <a:latin typeface="Arial" charset="0"/>
                <a:ea typeface="ＭＳ Ｐゴシック" charset="-128"/>
              </a:defRPr>
            </a:lvl3pPr>
            <a:lvl4pPr marL="1200150" indent="-171450" eaLnBrk="0" hangingPunct="0">
              <a:defRPr sz="1800">
                <a:solidFill>
                  <a:schemeClr val="tx1"/>
                </a:solidFill>
                <a:latin typeface="Arial" charset="0"/>
                <a:ea typeface="ＭＳ Ｐゴシック" charset="-128"/>
              </a:defRPr>
            </a:lvl4pPr>
            <a:lvl5pPr marL="1543050" indent="-171450" eaLnBrk="0" hangingPunct="0">
              <a:defRPr sz="1800">
                <a:solidFill>
                  <a:schemeClr val="tx1"/>
                </a:solidFill>
                <a:latin typeface="Arial" charset="0"/>
                <a:ea typeface="ＭＳ Ｐゴシック" charset="-128"/>
              </a:defRPr>
            </a:lvl5pPr>
            <a:lvl6pPr marL="1885950" indent="-171450" eaLnBrk="0" fontAlgn="base" hangingPunct="0">
              <a:spcBef>
                <a:spcPct val="0"/>
              </a:spcBef>
              <a:spcAft>
                <a:spcPct val="0"/>
              </a:spcAft>
              <a:defRPr sz="1800">
                <a:solidFill>
                  <a:schemeClr val="tx1"/>
                </a:solidFill>
                <a:latin typeface="Arial" charset="0"/>
                <a:ea typeface="ＭＳ Ｐゴシック" charset="-128"/>
              </a:defRPr>
            </a:lvl6pPr>
            <a:lvl7pPr marL="2228850" indent="-171450" eaLnBrk="0" fontAlgn="base" hangingPunct="0">
              <a:spcBef>
                <a:spcPct val="0"/>
              </a:spcBef>
              <a:spcAft>
                <a:spcPct val="0"/>
              </a:spcAft>
              <a:defRPr sz="1800">
                <a:solidFill>
                  <a:schemeClr val="tx1"/>
                </a:solidFill>
                <a:latin typeface="Arial" charset="0"/>
                <a:ea typeface="ＭＳ Ｐゴシック" charset="-128"/>
              </a:defRPr>
            </a:lvl7pPr>
            <a:lvl8pPr marL="2571750" indent="-171450" eaLnBrk="0" fontAlgn="base" hangingPunct="0">
              <a:spcBef>
                <a:spcPct val="0"/>
              </a:spcBef>
              <a:spcAft>
                <a:spcPct val="0"/>
              </a:spcAft>
              <a:defRPr sz="1800">
                <a:solidFill>
                  <a:schemeClr val="tx1"/>
                </a:solidFill>
                <a:latin typeface="Arial" charset="0"/>
                <a:ea typeface="ＭＳ Ｐゴシック" charset="-128"/>
              </a:defRPr>
            </a:lvl8pPr>
            <a:lvl9pPr marL="2914650" indent="-171450" eaLnBrk="0" fontAlgn="base" hangingPunct="0">
              <a:spcBef>
                <a:spcPct val="0"/>
              </a:spcBef>
              <a:spcAft>
                <a:spcPct val="0"/>
              </a:spcAft>
              <a:defRPr sz="1800">
                <a:solidFill>
                  <a:schemeClr val="tx1"/>
                </a:solidFill>
                <a:latin typeface="Arial" charset="0"/>
                <a:ea typeface="ＭＳ Ｐゴシック" charset="-128"/>
              </a:defRPr>
            </a:lvl9pPr>
          </a:lstStyle>
          <a:p>
            <a:pPr eaLnBrk="1" hangingPunct="1"/>
            <a:fld id="{3477B2C5-95FE-BB41-BC5F-CF900AEE269A}" type="slidenum">
              <a:rPr lang="en-US" altLang="en-US" sz="1050"/>
              <a:pPr eaLnBrk="1" hangingPunct="1"/>
              <a:t>14</a:t>
            </a:fld>
            <a:endParaRPr lang="en-US" altLang="en-US" sz="1050"/>
          </a:p>
        </p:txBody>
      </p:sp>
      <p:sp>
        <p:nvSpPr>
          <p:cNvPr id="44035" name="Rectangle 2"/>
          <p:cNvSpPr>
            <a:spLocks noGrp="1" noChangeArrowheads="1"/>
          </p:cNvSpPr>
          <p:nvPr>
            <p:ph type="title"/>
          </p:nvPr>
        </p:nvSpPr>
        <p:spPr>
          <a:xfrm>
            <a:off x="1671638" y="0"/>
            <a:ext cx="9501186" cy="1571626"/>
          </a:xfrm>
        </p:spPr>
        <p:txBody>
          <a:bodyPr/>
          <a:lstStyle/>
          <a:p>
            <a:pPr eaLnBrk="1" hangingPunct="1">
              <a:defRPr/>
            </a:pPr>
            <a:r>
              <a:rPr lang="en-US" dirty="0" smtClean="0"/>
              <a:t>Current </a:t>
            </a:r>
            <a:r>
              <a:rPr lang="en-US" dirty="0" smtClean="0">
                <a:cs typeface="+mj-cs"/>
              </a:rPr>
              <a:t>Credit </a:t>
            </a:r>
            <a:r>
              <a:rPr lang="en-US" dirty="0">
                <a:cs typeface="+mj-cs"/>
              </a:rPr>
              <a:t>Union </a:t>
            </a:r>
            <a:r>
              <a:rPr lang="en-US" smtClean="0"/>
              <a:t>PCA Classifications</a:t>
            </a:r>
            <a:endParaRPr lang="en-US" dirty="0">
              <a:cs typeface="+mj-cs"/>
            </a:endParaRPr>
          </a:p>
        </p:txBody>
      </p:sp>
      <p:graphicFrame>
        <p:nvGraphicFramePr>
          <p:cNvPr id="392195" name="Group 3"/>
          <p:cNvGraphicFramePr>
            <a:graphicFrameLocks noGrp="1"/>
          </p:cNvGraphicFramePr>
          <p:nvPr>
            <p:ph type="tbl" idx="1"/>
            <p:extLst>
              <p:ext uri="{D42A27DB-BD31-4B8C-83A1-F6EECF244321}">
                <p14:modId xmlns:p14="http://schemas.microsoft.com/office/powerpoint/2010/main" val="1475104936"/>
              </p:ext>
            </p:extLst>
          </p:nvPr>
        </p:nvGraphicFramePr>
        <p:xfrm>
          <a:off x="1988696" y="1304143"/>
          <a:ext cx="8798369" cy="4823642"/>
        </p:xfrm>
        <a:graphic>
          <a:graphicData uri="http://schemas.openxmlformats.org/drawingml/2006/table">
            <a:tbl>
              <a:tblPr/>
              <a:tblGrid>
                <a:gridCol w="2711892">
                  <a:extLst>
                    <a:ext uri="{9D8B030D-6E8A-4147-A177-3AD203B41FA5}">
                      <a16:colId xmlns="" xmlns:a16="http://schemas.microsoft.com/office/drawing/2014/main" val="20000"/>
                    </a:ext>
                  </a:extLst>
                </a:gridCol>
                <a:gridCol w="3669372"/>
                <a:gridCol w="1165169">
                  <a:extLst>
                    <a:ext uri="{9D8B030D-6E8A-4147-A177-3AD203B41FA5}">
                      <a16:colId xmlns="" xmlns:a16="http://schemas.microsoft.com/office/drawing/2014/main" val="20005"/>
                    </a:ext>
                  </a:extLst>
                </a:gridCol>
                <a:gridCol w="1251936">
                  <a:extLst>
                    <a:ext uri="{9D8B030D-6E8A-4147-A177-3AD203B41FA5}">
                      <a16:colId xmlns="" xmlns:a16="http://schemas.microsoft.com/office/drawing/2014/main" val="20006"/>
                    </a:ext>
                  </a:extLst>
                </a:gridCol>
              </a:tblGrid>
              <a:tr h="683534">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Net Worth Ratio</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PCA Classification</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 of CUs</a:t>
                      </a: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charset="0"/>
                          <a:ea typeface="ＭＳ Ｐゴシック" charset="-128"/>
                        </a:rPr>
                        <a:t>% of</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Arial" charset="0"/>
                          <a:ea typeface="ＭＳ Ｐゴシック" charset="-128"/>
                        </a:rPr>
                        <a:t>Assets</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27160">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Over 7%</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 Well 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97.5%</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99.3%</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27160">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Over </a:t>
                      </a:r>
                      <a:r>
                        <a:rPr kumimoji="0" lang="en-US" altLang="en-US" sz="2000" b="0" i="0" u="none" strike="noStrike" cap="none" normalizeH="0" baseline="0" dirty="0">
                          <a:ln>
                            <a:noFill/>
                          </a:ln>
                          <a:solidFill>
                            <a:schemeClr val="tx1"/>
                          </a:solidFill>
                          <a:effectLst/>
                          <a:latin typeface="Arial" charset="0"/>
                          <a:ea typeface="ＭＳ Ｐゴシック" charset="-128"/>
                        </a:rPr>
                        <a:t>9%</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“Very” Well 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79.7%</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81.1%</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66038">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7 – 9%</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“Merely” Well 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17.8%</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18.2%</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038">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6 – 7%</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Adequately 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1.5%</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0.3%</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566038">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4 – 6%</a:t>
                      </a: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Undercapitalized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0.5%</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charset="0"/>
                          <a:ea typeface="ＭＳ Ｐゴシック" charset="-128"/>
                        </a:rPr>
                        <a:t>0.2%</a:t>
                      </a: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566038">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2 - 4%</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Significantly Undercapitalized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0.4%</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charset="0"/>
                          <a:ea typeface="ＭＳ Ｐゴシック" charset="-128"/>
                        </a:defRPr>
                      </a:lvl1pPr>
                      <a:lvl2pPr marL="742950" indent="-285750" eaLnBrk="0" hangingPunct="0">
                        <a:spcBef>
                          <a:spcPct val="20000"/>
                        </a:spcBef>
                        <a:defRPr sz="2400">
                          <a:solidFill>
                            <a:schemeClr val="tx1"/>
                          </a:solidFill>
                          <a:latin typeface="Arial" charset="0"/>
                          <a:ea typeface="ＭＳ Ｐゴシック" charset="-128"/>
                        </a:defRPr>
                      </a:lvl2pPr>
                      <a:lvl3pPr marL="1143000" indent="-228600" eaLnBrk="0" hangingPunct="0">
                        <a:spcBef>
                          <a:spcPct val="20000"/>
                        </a:spcBef>
                        <a:defRPr sz="2000">
                          <a:solidFill>
                            <a:schemeClr val="tx1"/>
                          </a:solidFill>
                          <a:latin typeface="Arial" charset="0"/>
                          <a:ea typeface="ＭＳ Ｐゴシック" charset="-128"/>
                        </a:defRPr>
                      </a:lvl3pPr>
                      <a:lvl4pPr marL="1600200" indent="-228600" eaLnBrk="0" hangingPunct="0">
                        <a:spcBef>
                          <a:spcPct val="20000"/>
                        </a:spcBef>
                        <a:defRPr>
                          <a:solidFill>
                            <a:schemeClr val="tx1"/>
                          </a:solidFill>
                          <a:latin typeface="Arial" charset="0"/>
                          <a:ea typeface="ＭＳ Ｐゴシック" charset="-128"/>
                        </a:defRPr>
                      </a:lvl4pPr>
                      <a:lvl5pPr marL="2057400" indent="-228600" eaLnBrk="0" hangingPunct="0">
                        <a:spcBef>
                          <a:spcPct val="20000"/>
                        </a:spcBef>
                        <a:defRPr>
                          <a:solidFill>
                            <a:schemeClr val="tx1"/>
                          </a:solidFill>
                          <a:latin typeface="Arial" charset="0"/>
                          <a:ea typeface="ＭＳ Ｐゴシック" charset="-128"/>
                        </a:defRPr>
                      </a:lvl5pPr>
                      <a:lvl6pPr marL="2514600" indent="-228600" eaLnBrk="0" fontAlgn="base" hangingPunct="0">
                        <a:spcBef>
                          <a:spcPct val="20000"/>
                        </a:spcBef>
                        <a:spcAft>
                          <a:spcPct val="0"/>
                        </a:spcAft>
                        <a:defRPr>
                          <a:solidFill>
                            <a:schemeClr val="tx1"/>
                          </a:solidFill>
                          <a:latin typeface="Arial" charset="0"/>
                          <a:ea typeface="ＭＳ Ｐゴシック" charset="-128"/>
                        </a:defRPr>
                      </a:lvl6pPr>
                      <a:lvl7pPr marL="2971800" indent="-228600" eaLnBrk="0" fontAlgn="base" hangingPunct="0">
                        <a:spcBef>
                          <a:spcPct val="20000"/>
                        </a:spcBef>
                        <a:spcAft>
                          <a:spcPct val="0"/>
                        </a:spcAft>
                        <a:defRPr>
                          <a:solidFill>
                            <a:schemeClr val="tx1"/>
                          </a:solidFill>
                          <a:latin typeface="Arial" charset="0"/>
                          <a:ea typeface="ＭＳ Ｐゴシック" charset="-128"/>
                        </a:defRPr>
                      </a:lvl7pPr>
                      <a:lvl8pPr marL="3429000" indent="-228600" eaLnBrk="0" fontAlgn="base" hangingPunct="0">
                        <a:spcBef>
                          <a:spcPct val="20000"/>
                        </a:spcBef>
                        <a:spcAft>
                          <a:spcPct val="0"/>
                        </a:spcAft>
                        <a:defRPr>
                          <a:solidFill>
                            <a:schemeClr val="tx1"/>
                          </a:solidFill>
                          <a:latin typeface="Arial" charset="0"/>
                          <a:ea typeface="ＭＳ Ｐゴシック" charset="-128"/>
                        </a:defRPr>
                      </a:lvl8pPr>
                      <a:lvl9pPr marL="3886200" indent="-228600" eaLnBrk="0" fontAlgn="base" hangingPunct="0">
                        <a:spcBef>
                          <a:spcPct val="20000"/>
                        </a:spcBef>
                        <a:spcAft>
                          <a:spcPct val="0"/>
                        </a:spcAft>
                        <a:defRPr>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0.2%</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566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LT 2%</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Critically Undercapitalized</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0.3%</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Arial" charset="0"/>
                          <a:ea typeface="ＭＳ Ｐゴシック" charset="-128"/>
                        </a:rPr>
                        <a:t>0.1%</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L="68580" marR="68580" marT="34286" marB="3428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681670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a:t>
            </a:r>
            <a:r>
              <a:rPr lang="en-US" dirty="0" smtClean="0"/>
              <a:t>verage Capital Ratios for Puerto Rico’s </a:t>
            </a:r>
            <a:r>
              <a:rPr lang="en-US" dirty="0" err="1" smtClean="0"/>
              <a:t>Cooperativas</a:t>
            </a:r>
            <a:r>
              <a:rPr lang="en-US" dirty="0" smtClean="0"/>
              <a:t/>
            </a:r>
            <a:br>
              <a:rPr lang="en-US" dirty="0" smtClean="0"/>
            </a:br>
            <a:endParaRPr lang="en-US" dirty="0"/>
          </a:p>
        </p:txBody>
      </p:sp>
      <p:graphicFrame>
        <p:nvGraphicFramePr>
          <p:cNvPr id="4" name="Table Placeholder 3"/>
          <p:cNvGraphicFramePr>
            <a:graphicFrameLocks noGrp="1"/>
          </p:cNvGraphicFramePr>
          <p:nvPr>
            <p:ph type="tbl" idx="1"/>
            <p:extLst>
              <p:ext uri="{D42A27DB-BD31-4B8C-83A1-F6EECF244321}">
                <p14:modId xmlns:p14="http://schemas.microsoft.com/office/powerpoint/2010/main" val="363407910"/>
              </p:ext>
            </p:extLst>
          </p:nvPr>
        </p:nvGraphicFramePr>
        <p:xfrm>
          <a:off x="609600" y="1036321"/>
          <a:ext cx="10972806" cy="5021094"/>
        </p:xfrm>
        <a:graphic>
          <a:graphicData uri="http://schemas.openxmlformats.org/drawingml/2006/table">
            <a:tbl>
              <a:tblPr firstRow="1" bandRow="1">
                <a:tableStyleId>{16D9F66E-5EB9-4882-86FB-DCBF35E3C3E4}</a:tableStyleId>
              </a:tblPr>
              <a:tblGrid>
                <a:gridCol w="3596640"/>
                <a:gridCol w="3749040"/>
                <a:gridCol w="1813563"/>
                <a:gridCol w="1813563"/>
              </a:tblGrid>
              <a:tr h="457049">
                <a:tc>
                  <a:txBody>
                    <a:bodyPr/>
                    <a:lstStyle/>
                    <a:p>
                      <a:pPr algn="ctr"/>
                      <a:endParaRPr lang="en-US" dirty="0"/>
                    </a:p>
                  </a:txBody>
                  <a:tcPr/>
                </a:tc>
                <a:tc>
                  <a:txBody>
                    <a:bodyPr/>
                    <a:lstStyle/>
                    <a:p>
                      <a:pPr algn="ctr"/>
                      <a:endParaRPr lang="en-US" dirty="0"/>
                    </a:p>
                  </a:txBody>
                  <a:tcP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t>% OF ASSETS</a:t>
                      </a:r>
                      <a:endParaRPr lang="en-US" dirty="0"/>
                    </a:p>
                  </a:txBody>
                  <a:tcPr/>
                </a:tc>
                <a:tc hMerge="1">
                  <a:txBody>
                    <a:bodyPr/>
                    <a:lstStyle/>
                    <a:p>
                      <a:endParaRPr lang="en-US"/>
                    </a:p>
                  </a:txBody>
                  <a:tcPr/>
                </a:tc>
              </a:tr>
              <a:tr h="457049">
                <a:tc>
                  <a:txBody>
                    <a:bodyPr/>
                    <a:lstStyle/>
                    <a:p>
                      <a:pPr algn="ctr"/>
                      <a:r>
                        <a:rPr lang="en-US" sz="1800" dirty="0" smtClean="0"/>
                        <a:t>SPANISH</a:t>
                      </a:r>
                      <a:endParaRPr lang="en-US" sz="1800" dirty="0"/>
                    </a:p>
                  </a:txBody>
                  <a:tcPr/>
                </a:tc>
                <a:tc>
                  <a:txBody>
                    <a:bodyPr/>
                    <a:lstStyle/>
                    <a:p>
                      <a:pPr algn="ctr"/>
                      <a:r>
                        <a:rPr lang="en-US" sz="1800" dirty="0" smtClean="0"/>
                        <a:t>FICU</a:t>
                      </a:r>
                      <a:r>
                        <a:rPr lang="en-US" sz="1800" baseline="0" dirty="0" smtClean="0"/>
                        <a:t> English Equivalent</a:t>
                      </a:r>
                      <a:endParaRPr lang="en-US" sz="1800" dirty="0"/>
                    </a:p>
                  </a:txBody>
                  <a:tcPr/>
                </a:tc>
                <a:tc>
                  <a:txBody>
                    <a:bodyPr/>
                    <a:lstStyle/>
                    <a:p>
                      <a:pPr algn="ctr"/>
                      <a:r>
                        <a:rPr lang="en-US" sz="1800" dirty="0" smtClean="0"/>
                        <a:t>PR Coops</a:t>
                      </a:r>
                      <a:endParaRPr lang="en-US" sz="1800" dirty="0"/>
                    </a:p>
                  </a:txBody>
                  <a:tcPr/>
                </a:tc>
                <a:tc>
                  <a:txBody>
                    <a:bodyPr/>
                    <a:lstStyle/>
                    <a:p>
                      <a:pPr algn="ctr"/>
                      <a:r>
                        <a:rPr lang="en-US" sz="1800" dirty="0" smtClean="0"/>
                        <a:t>FICUs</a:t>
                      </a:r>
                      <a:endParaRPr lang="en-US" sz="1800" dirty="0"/>
                    </a:p>
                  </a:txBody>
                  <a:tcPr/>
                </a:tc>
              </a:tr>
              <a:tr h="457049">
                <a:tc>
                  <a:txBody>
                    <a:bodyPr/>
                    <a:lstStyle/>
                    <a:p>
                      <a:r>
                        <a:rPr lang="en-US" sz="2000" dirty="0" smtClean="0"/>
                        <a:t>1.  </a:t>
                      </a:r>
                      <a:r>
                        <a:rPr lang="en-US" sz="2000" dirty="0" err="1" smtClean="0"/>
                        <a:t>Acciones</a:t>
                      </a:r>
                      <a:endParaRPr lang="en-US" sz="2000" dirty="0"/>
                    </a:p>
                  </a:txBody>
                  <a:tcPr/>
                </a:tc>
                <a:tc>
                  <a:txBody>
                    <a:bodyPr/>
                    <a:lstStyle/>
                    <a:p>
                      <a:r>
                        <a:rPr lang="en-US" sz="2000" dirty="0" smtClean="0"/>
                        <a:t>1.  Shares</a:t>
                      </a:r>
                      <a:endParaRPr lang="en-US" sz="2000" dirty="0"/>
                    </a:p>
                  </a:txBody>
                  <a:tcPr/>
                </a:tc>
                <a:tc>
                  <a:txBody>
                    <a:bodyPr/>
                    <a:lstStyle/>
                    <a:p>
                      <a:pPr algn="ctr"/>
                      <a:r>
                        <a:rPr lang="en-US" sz="2000" dirty="0" smtClean="0"/>
                        <a:t>26.2%</a:t>
                      </a:r>
                      <a:endParaRPr lang="en-US" sz="2000" dirty="0"/>
                    </a:p>
                  </a:txBody>
                  <a:tcPr/>
                </a:tc>
                <a:tc>
                  <a:txBody>
                    <a:bodyPr/>
                    <a:lstStyle/>
                    <a:p>
                      <a:pPr algn="ctr"/>
                      <a:r>
                        <a:rPr lang="en-US" sz="2000" dirty="0" smtClean="0"/>
                        <a:t>NA</a:t>
                      </a:r>
                      <a:endParaRPr lang="en-US" sz="2000" dirty="0"/>
                    </a:p>
                  </a:txBody>
                  <a:tcPr/>
                </a:tc>
              </a:tr>
              <a:tr h="457049">
                <a:tc>
                  <a:txBody>
                    <a:bodyPr/>
                    <a:lstStyle/>
                    <a:p>
                      <a:r>
                        <a:rPr lang="en-US" sz="2000" dirty="0" smtClean="0"/>
                        <a:t>2.  </a:t>
                      </a:r>
                      <a:r>
                        <a:rPr lang="en-US" sz="2000" dirty="0" err="1" smtClean="0"/>
                        <a:t>Reserva</a:t>
                      </a:r>
                      <a:r>
                        <a:rPr lang="en-US" sz="2000" baseline="0" dirty="0" smtClean="0"/>
                        <a:t> Capital Indivisible</a:t>
                      </a:r>
                      <a:endParaRPr lang="en-US" sz="2000" dirty="0"/>
                    </a:p>
                  </a:txBody>
                  <a:tcPr/>
                </a:tc>
                <a:tc>
                  <a:txBody>
                    <a:bodyPr/>
                    <a:lstStyle/>
                    <a:p>
                      <a:r>
                        <a:rPr lang="en-US" sz="2000" dirty="0" smtClean="0"/>
                        <a:t>2.  Regular</a:t>
                      </a:r>
                      <a:r>
                        <a:rPr lang="en-US" sz="2000" baseline="0" dirty="0" smtClean="0"/>
                        <a:t> Reserves</a:t>
                      </a:r>
                      <a:endParaRPr lang="en-US" sz="2000" dirty="0"/>
                    </a:p>
                  </a:txBody>
                  <a:tcPr/>
                </a:tc>
                <a:tc>
                  <a:txBody>
                    <a:bodyPr/>
                    <a:lstStyle/>
                    <a:p>
                      <a:pPr algn="ctr"/>
                      <a:r>
                        <a:rPr lang="en-US" sz="2000" dirty="0" smtClean="0"/>
                        <a:t>3.9%</a:t>
                      </a:r>
                      <a:endParaRPr lang="en-US" sz="2000" dirty="0"/>
                    </a:p>
                  </a:txBody>
                  <a:tcPr/>
                </a:tc>
                <a:tc>
                  <a:txBody>
                    <a:bodyPr/>
                    <a:lstStyle/>
                    <a:p>
                      <a:pPr algn="ctr"/>
                      <a:r>
                        <a:rPr lang="en-US" sz="2000" dirty="0" smtClean="0"/>
                        <a:t>1.6%</a:t>
                      </a:r>
                      <a:endParaRPr lang="en-US" sz="2000" dirty="0"/>
                    </a:p>
                  </a:txBody>
                  <a:tcPr/>
                </a:tc>
              </a:tr>
              <a:tr h="457049">
                <a:tc>
                  <a:txBody>
                    <a:bodyPr/>
                    <a:lstStyle/>
                    <a:p>
                      <a:r>
                        <a:rPr lang="en-US" sz="2000" dirty="0" smtClean="0"/>
                        <a:t>3.  </a:t>
                      </a:r>
                      <a:r>
                        <a:rPr lang="en-US" sz="2000" dirty="0" err="1" smtClean="0"/>
                        <a:t>Otras</a:t>
                      </a:r>
                      <a:r>
                        <a:rPr lang="en-US" sz="2000" dirty="0" smtClean="0"/>
                        <a:t> </a:t>
                      </a:r>
                      <a:r>
                        <a:rPr lang="en-US" sz="2000" dirty="0" err="1" smtClean="0"/>
                        <a:t>Reservas</a:t>
                      </a:r>
                      <a:endParaRPr lang="en-US" sz="2000" dirty="0"/>
                    </a:p>
                  </a:txBody>
                  <a:tcPr/>
                </a:tc>
                <a:tc>
                  <a:txBody>
                    <a:bodyPr/>
                    <a:lstStyle/>
                    <a:p>
                      <a:r>
                        <a:rPr lang="en-US" sz="2000" dirty="0" smtClean="0"/>
                        <a:t>3.  Other Reserves</a:t>
                      </a:r>
                      <a:endParaRPr lang="en-US" sz="2000" dirty="0"/>
                    </a:p>
                  </a:txBody>
                  <a:tcPr/>
                </a:tc>
                <a:tc>
                  <a:txBody>
                    <a:bodyPr/>
                    <a:lstStyle/>
                    <a:p>
                      <a:pPr algn="ctr"/>
                      <a:r>
                        <a:rPr lang="en-US" sz="2000" dirty="0" smtClean="0"/>
                        <a:t>2.2%</a:t>
                      </a:r>
                      <a:endParaRPr lang="en-US" sz="2000" dirty="0"/>
                    </a:p>
                  </a:txBody>
                  <a:tcPr/>
                </a:tc>
                <a:tc>
                  <a:txBody>
                    <a:bodyPr/>
                    <a:lstStyle/>
                    <a:p>
                      <a:pPr algn="ctr"/>
                      <a:r>
                        <a:rPr lang="en-US" sz="2000" dirty="0" smtClean="0"/>
                        <a:t>1.5%</a:t>
                      </a:r>
                      <a:endParaRPr lang="en-US" sz="2000" dirty="0"/>
                    </a:p>
                  </a:txBody>
                  <a:tcPr/>
                </a:tc>
              </a:tr>
              <a:tr h="457049">
                <a:tc>
                  <a:txBody>
                    <a:bodyPr/>
                    <a:lstStyle/>
                    <a:p>
                      <a:r>
                        <a:rPr lang="en-US" sz="2000" dirty="0" smtClean="0"/>
                        <a:t>4.  </a:t>
                      </a:r>
                      <a:r>
                        <a:rPr lang="en-US" sz="2000" dirty="0" err="1" smtClean="0"/>
                        <a:t>Sobrantes</a:t>
                      </a:r>
                      <a:endParaRPr lang="en-US" sz="2000" dirty="0"/>
                    </a:p>
                  </a:txBody>
                  <a:tcPr/>
                </a:tc>
                <a:tc>
                  <a:txBody>
                    <a:bodyPr/>
                    <a:lstStyle/>
                    <a:p>
                      <a:r>
                        <a:rPr lang="en-US" sz="2000" dirty="0" smtClean="0"/>
                        <a:t>5.  </a:t>
                      </a:r>
                      <a:r>
                        <a:rPr lang="en-US" sz="2000" smtClean="0"/>
                        <a:t>Undivided</a:t>
                      </a:r>
                      <a:r>
                        <a:rPr lang="en-US" sz="2000" baseline="0" smtClean="0"/>
                        <a:t> Earnings</a:t>
                      </a:r>
                      <a:endParaRPr lang="en-US" sz="2000" dirty="0"/>
                    </a:p>
                  </a:txBody>
                  <a:tcPr/>
                </a:tc>
                <a:tc>
                  <a:txBody>
                    <a:bodyPr/>
                    <a:lstStyle/>
                    <a:p>
                      <a:pPr algn="ctr"/>
                      <a:r>
                        <a:rPr lang="en-US" sz="2000" dirty="0" smtClean="0"/>
                        <a:t>-0.2%</a:t>
                      </a:r>
                      <a:endParaRPr lang="en-US" sz="2000" dirty="0"/>
                    </a:p>
                  </a:txBody>
                  <a:tcPr/>
                </a:tc>
                <a:tc>
                  <a:txBody>
                    <a:bodyPr/>
                    <a:lstStyle/>
                    <a:p>
                      <a:pPr algn="ctr"/>
                      <a:r>
                        <a:rPr lang="en-US" sz="2000" dirty="0" smtClean="0"/>
                        <a:t>7.9%</a:t>
                      </a:r>
                      <a:endParaRPr lang="en-US" sz="2000" dirty="0"/>
                    </a:p>
                  </a:txBody>
                  <a:tcPr/>
                </a:tc>
              </a:tr>
              <a:tr h="788880">
                <a:tc>
                  <a:txBody>
                    <a:bodyPr/>
                    <a:lstStyle/>
                    <a:p>
                      <a:r>
                        <a:rPr lang="en-US" sz="2000" dirty="0" smtClean="0"/>
                        <a:t>5.  </a:t>
                      </a:r>
                      <a:r>
                        <a:rPr lang="en-US" sz="2000" dirty="0" err="1" smtClean="0"/>
                        <a:t>Reserva</a:t>
                      </a:r>
                      <a:r>
                        <a:rPr lang="en-US" sz="2000" dirty="0" smtClean="0"/>
                        <a:t> </a:t>
                      </a:r>
                      <a:r>
                        <a:rPr lang="en-US" sz="2000" dirty="0" err="1" smtClean="0"/>
                        <a:t>Valorizacion</a:t>
                      </a:r>
                      <a:r>
                        <a:rPr lang="en-US" sz="2000" baseline="0" dirty="0" smtClean="0"/>
                        <a:t> de </a:t>
                      </a:r>
                      <a:r>
                        <a:rPr lang="en-US" sz="2000" baseline="0" dirty="0" err="1" smtClean="0"/>
                        <a:t>Inversiones</a:t>
                      </a:r>
                      <a:endParaRPr lang="en-US" sz="2000" dirty="0"/>
                    </a:p>
                  </a:txBody>
                  <a:tcPr/>
                </a:tc>
                <a:tc>
                  <a:txBody>
                    <a:bodyPr/>
                    <a:lstStyle/>
                    <a:p>
                      <a:r>
                        <a:rPr lang="en-US" sz="2000" dirty="0" smtClean="0"/>
                        <a:t>4.  Investment Valuation Reserve</a:t>
                      </a:r>
                      <a:endParaRPr lang="en-US" sz="2000" dirty="0"/>
                    </a:p>
                  </a:txBody>
                  <a:tcPr/>
                </a:tc>
                <a:tc>
                  <a:txBody>
                    <a:bodyPr/>
                    <a:lstStyle/>
                    <a:p>
                      <a:pPr algn="ctr"/>
                      <a:r>
                        <a:rPr lang="en-US" sz="2000" dirty="0" smtClean="0"/>
                        <a:t>-0.3</a:t>
                      </a:r>
                    </a:p>
                    <a:p>
                      <a:pPr algn="ctr"/>
                      <a:endParaRPr lang="en-US" sz="2000" dirty="0"/>
                    </a:p>
                  </a:txBody>
                  <a:tcPr/>
                </a:tc>
                <a:tc>
                  <a:txBody>
                    <a:bodyPr/>
                    <a:lstStyle/>
                    <a:p>
                      <a:pPr algn="ctr"/>
                      <a:r>
                        <a:rPr lang="en-US" sz="2000" dirty="0" smtClean="0"/>
                        <a:t>-0.3%</a:t>
                      </a:r>
                      <a:endParaRPr lang="en-US" sz="2000" dirty="0"/>
                    </a:p>
                  </a:txBody>
                  <a:tcPr/>
                </a:tc>
              </a:tr>
              <a:tr h="457049">
                <a:tc gridSpan="2">
                  <a:txBody>
                    <a:bodyPr/>
                    <a:lstStyle/>
                    <a:p>
                      <a:pPr algn="ctr"/>
                      <a:r>
                        <a:rPr lang="en-US" sz="2000" dirty="0" smtClean="0"/>
                        <a:t>1+2+3+4+5:   TOTAL</a:t>
                      </a:r>
                      <a:r>
                        <a:rPr lang="en-US" sz="2000" baseline="0" dirty="0" smtClean="0"/>
                        <a:t> DE CAPITAL / TOTAL CAPITAL</a:t>
                      </a:r>
                      <a:endParaRPr lang="en-US" sz="2000" dirty="0"/>
                    </a:p>
                  </a:txBody>
                  <a:tcPr/>
                </a:tc>
                <a:tc hMerge="1">
                  <a:txBody>
                    <a:bodyPr/>
                    <a:lstStyle/>
                    <a:p>
                      <a:endParaRPr lang="en-US" dirty="0"/>
                    </a:p>
                  </a:txBody>
                  <a:tcPr/>
                </a:tc>
                <a:tc>
                  <a:txBody>
                    <a:bodyPr/>
                    <a:lstStyle/>
                    <a:p>
                      <a:pPr algn="ctr"/>
                      <a:r>
                        <a:rPr lang="en-US" sz="2000" dirty="0" smtClean="0"/>
                        <a:t>31.7%</a:t>
                      </a:r>
                      <a:endParaRPr lang="en-US" sz="2000" dirty="0"/>
                    </a:p>
                  </a:txBody>
                  <a:tcPr/>
                </a:tc>
                <a:tc>
                  <a:txBody>
                    <a:bodyPr/>
                    <a:lstStyle/>
                    <a:p>
                      <a:pPr algn="ctr"/>
                      <a:r>
                        <a:rPr lang="en-US" sz="2000" dirty="0" smtClean="0"/>
                        <a:t>NA</a:t>
                      </a:r>
                      <a:endParaRPr lang="en-US" sz="2000" dirty="0"/>
                    </a:p>
                  </a:txBody>
                  <a:tcPr/>
                </a:tc>
              </a:tr>
              <a:tr h="788880">
                <a:tc gridSpan="2">
                  <a:txBody>
                    <a:bodyPr/>
                    <a:lstStyle/>
                    <a:p>
                      <a:pPr algn="ctr"/>
                      <a:r>
                        <a:rPr lang="en-US" sz="2000" baseline="0" dirty="0" smtClean="0"/>
                        <a:t>2+3+4:   / RESERVAS Y SOBRANTES / RESERVES AND UNDIVIDED EARNINGS     </a:t>
                      </a:r>
                      <a:endParaRPr lang="en-US" sz="2000" dirty="0"/>
                    </a:p>
                  </a:txBody>
                  <a:tcPr/>
                </a:tc>
                <a:tc hMerge="1">
                  <a:txBody>
                    <a:bodyPr/>
                    <a:lstStyle/>
                    <a:p>
                      <a:endParaRPr lang="en-US" dirty="0"/>
                    </a:p>
                  </a:txBody>
                  <a:tcPr/>
                </a:tc>
                <a:tc>
                  <a:txBody>
                    <a:bodyPr/>
                    <a:lstStyle/>
                    <a:p>
                      <a:pPr algn="ctr"/>
                      <a:r>
                        <a:rPr lang="en-US" sz="2000" dirty="0" smtClean="0"/>
                        <a:t>5.8%</a:t>
                      </a:r>
                      <a:endParaRPr lang="en-US" sz="2000" dirty="0"/>
                    </a:p>
                  </a:txBody>
                  <a:tcPr/>
                </a:tc>
                <a:tc>
                  <a:txBody>
                    <a:bodyPr/>
                    <a:lstStyle/>
                    <a:p>
                      <a:pPr algn="ctr"/>
                      <a:r>
                        <a:rPr lang="en-US" sz="2000" dirty="0" smtClean="0"/>
                        <a:t>11.0%</a:t>
                      </a:r>
                      <a:endParaRPr lang="en-US" sz="2000" dirty="0"/>
                    </a:p>
                  </a:txBody>
                  <a:tcPr/>
                </a:tc>
              </a:tr>
            </a:tbl>
          </a:graphicData>
        </a:graphic>
      </p:graphicFrame>
    </p:spTree>
    <p:extLst>
      <p:ext uri="{BB962C8B-B14F-4D97-AF65-F5344CB8AC3E}">
        <p14:creationId xmlns:p14="http://schemas.microsoft.com/office/powerpoint/2010/main" val="47283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a:t>
            </a:r>
            <a:r>
              <a:rPr lang="en-US" dirty="0" smtClean="0"/>
              <a:t>verage Capital Ratios for Puerto Rico’s </a:t>
            </a:r>
            <a:r>
              <a:rPr lang="en-US" dirty="0" err="1" smtClean="0"/>
              <a:t>Cooperativas</a:t>
            </a:r>
            <a:r>
              <a:rPr lang="en-US" dirty="0" smtClean="0"/>
              <a:t/>
            </a:r>
            <a:br>
              <a:rPr lang="en-US" dirty="0" smtClean="0"/>
            </a:br>
            <a:endParaRPr lang="en-US" dirty="0"/>
          </a:p>
        </p:txBody>
      </p:sp>
      <p:graphicFrame>
        <p:nvGraphicFramePr>
          <p:cNvPr id="4" name="Table Placeholder 3"/>
          <p:cNvGraphicFramePr>
            <a:graphicFrameLocks noGrp="1"/>
          </p:cNvGraphicFramePr>
          <p:nvPr>
            <p:ph type="tbl" idx="1"/>
            <p:extLst>
              <p:ext uri="{D42A27DB-BD31-4B8C-83A1-F6EECF244321}">
                <p14:modId xmlns:p14="http://schemas.microsoft.com/office/powerpoint/2010/main" val="134575273"/>
              </p:ext>
            </p:extLst>
          </p:nvPr>
        </p:nvGraphicFramePr>
        <p:xfrm>
          <a:off x="609600" y="1036321"/>
          <a:ext cx="10972806" cy="5021094"/>
        </p:xfrm>
        <a:graphic>
          <a:graphicData uri="http://schemas.openxmlformats.org/drawingml/2006/table">
            <a:tbl>
              <a:tblPr firstRow="1" bandRow="1">
                <a:tableStyleId>{16D9F66E-5EB9-4882-86FB-DCBF35E3C3E4}</a:tableStyleId>
              </a:tblPr>
              <a:tblGrid>
                <a:gridCol w="3596640"/>
                <a:gridCol w="3749040"/>
                <a:gridCol w="1813563"/>
                <a:gridCol w="1813563"/>
              </a:tblGrid>
              <a:tr h="457049">
                <a:tc>
                  <a:txBody>
                    <a:bodyPr/>
                    <a:lstStyle/>
                    <a:p>
                      <a:pPr algn="ctr"/>
                      <a:endParaRPr lang="en-US" dirty="0"/>
                    </a:p>
                  </a:txBody>
                  <a:tcPr/>
                </a:tc>
                <a:tc>
                  <a:txBody>
                    <a:bodyPr/>
                    <a:lstStyle/>
                    <a:p>
                      <a:pPr algn="ctr"/>
                      <a:endParaRPr lang="en-US" dirty="0"/>
                    </a:p>
                  </a:txBody>
                  <a:tcPr/>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t>% OF ASSETS</a:t>
                      </a:r>
                      <a:endParaRPr lang="en-US" dirty="0"/>
                    </a:p>
                  </a:txBody>
                  <a:tcPr/>
                </a:tc>
                <a:tc hMerge="1">
                  <a:txBody>
                    <a:bodyPr/>
                    <a:lstStyle/>
                    <a:p>
                      <a:endParaRPr lang="en-US"/>
                    </a:p>
                  </a:txBody>
                  <a:tcPr/>
                </a:tc>
              </a:tr>
              <a:tr h="457049">
                <a:tc>
                  <a:txBody>
                    <a:bodyPr/>
                    <a:lstStyle/>
                    <a:p>
                      <a:pPr algn="ctr"/>
                      <a:r>
                        <a:rPr lang="en-US" sz="1800" dirty="0" smtClean="0"/>
                        <a:t>SPANISH</a:t>
                      </a:r>
                      <a:endParaRPr lang="en-US" sz="1800" dirty="0"/>
                    </a:p>
                  </a:txBody>
                  <a:tcPr/>
                </a:tc>
                <a:tc>
                  <a:txBody>
                    <a:bodyPr/>
                    <a:lstStyle/>
                    <a:p>
                      <a:pPr algn="ctr"/>
                      <a:r>
                        <a:rPr lang="en-US" sz="1800" dirty="0" smtClean="0"/>
                        <a:t>FICU</a:t>
                      </a:r>
                      <a:r>
                        <a:rPr lang="en-US" sz="1800" baseline="0" dirty="0" smtClean="0"/>
                        <a:t> English Equivalent</a:t>
                      </a:r>
                      <a:endParaRPr lang="en-US" sz="1800" dirty="0"/>
                    </a:p>
                  </a:txBody>
                  <a:tcPr/>
                </a:tc>
                <a:tc>
                  <a:txBody>
                    <a:bodyPr/>
                    <a:lstStyle/>
                    <a:p>
                      <a:pPr algn="ctr"/>
                      <a:r>
                        <a:rPr lang="en-US" sz="1800" dirty="0" smtClean="0"/>
                        <a:t>PR Coops</a:t>
                      </a:r>
                      <a:endParaRPr lang="en-US" sz="1800" dirty="0"/>
                    </a:p>
                  </a:txBody>
                  <a:tcPr/>
                </a:tc>
                <a:tc>
                  <a:txBody>
                    <a:bodyPr/>
                    <a:lstStyle/>
                    <a:p>
                      <a:pPr algn="ctr"/>
                      <a:r>
                        <a:rPr lang="en-US" sz="1800" dirty="0" smtClean="0"/>
                        <a:t>FICUs</a:t>
                      </a:r>
                      <a:endParaRPr lang="en-US" sz="1800" dirty="0"/>
                    </a:p>
                  </a:txBody>
                  <a:tcPr/>
                </a:tc>
              </a:tr>
              <a:tr h="457049">
                <a:tc>
                  <a:txBody>
                    <a:bodyPr/>
                    <a:lstStyle/>
                    <a:p>
                      <a:r>
                        <a:rPr lang="en-US" sz="2000" dirty="0" smtClean="0"/>
                        <a:t>1.  </a:t>
                      </a:r>
                      <a:r>
                        <a:rPr lang="en-US" sz="2000" dirty="0" err="1" smtClean="0"/>
                        <a:t>Acciones</a:t>
                      </a:r>
                      <a:endParaRPr lang="en-US" sz="2000" dirty="0"/>
                    </a:p>
                  </a:txBody>
                  <a:tcPr/>
                </a:tc>
                <a:tc>
                  <a:txBody>
                    <a:bodyPr/>
                    <a:lstStyle/>
                    <a:p>
                      <a:r>
                        <a:rPr lang="en-US" sz="2000" dirty="0" smtClean="0"/>
                        <a:t>1.  Shares</a:t>
                      </a:r>
                      <a:endParaRPr lang="en-US" sz="2000" dirty="0"/>
                    </a:p>
                  </a:txBody>
                  <a:tcPr/>
                </a:tc>
                <a:tc>
                  <a:txBody>
                    <a:bodyPr/>
                    <a:lstStyle/>
                    <a:p>
                      <a:pPr algn="ctr"/>
                      <a:r>
                        <a:rPr lang="en-US" sz="2000" dirty="0" smtClean="0"/>
                        <a:t>26.2%</a:t>
                      </a:r>
                      <a:endParaRPr lang="en-US" sz="2000" dirty="0"/>
                    </a:p>
                  </a:txBody>
                  <a:tcPr/>
                </a:tc>
                <a:tc>
                  <a:txBody>
                    <a:bodyPr/>
                    <a:lstStyle/>
                    <a:p>
                      <a:pPr algn="ctr"/>
                      <a:r>
                        <a:rPr lang="en-US" sz="2000" dirty="0" smtClean="0"/>
                        <a:t>NA</a:t>
                      </a:r>
                      <a:endParaRPr lang="en-US" sz="2000" dirty="0"/>
                    </a:p>
                  </a:txBody>
                  <a:tcPr/>
                </a:tc>
              </a:tr>
              <a:tr h="457049">
                <a:tc>
                  <a:txBody>
                    <a:bodyPr/>
                    <a:lstStyle/>
                    <a:p>
                      <a:r>
                        <a:rPr lang="en-US" sz="2000" dirty="0" smtClean="0"/>
                        <a:t>2.  </a:t>
                      </a:r>
                      <a:r>
                        <a:rPr lang="en-US" sz="2000" dirty="0" err="1" smtClean="0"/>
                        <a:t>Reserva</a:t>
                      </a:r>
                      <a:r>
                        <a:rPr lang="en-US" sz="2000" baseline="0" dirty="0" smtClean="0"/>
                        <a:t> Capital Indivisible</a:t>
                      </a:r>
                      <a:endParaRPr lang="en-US" sz="2000" dirty="0"/>
                    </a:p>
                  </a:txBody>
                  <a:tcPr/>
                </a:tc>
                <a:tc>
                  <a:txBody>
                    <a:bodyPr/>
                    <a:lstStyle/>
                    <a:p>
                      <a:r>
                        <a:rPr lang="en-US" sz="2000" dirty="0" smtClean="0"/>
                        <a:t>2.  Regular</a:t>
                      </a:r>
                      <a:r>
                        <a:rPr lang="en-US" sz="2000" baseline="0" dirty="0" smtClean="0"/>
                        <a:t> Reserves</a:t>
                      </a:r>
                      <a:endParaRPr lang="en-US" sz="2000" dirty="0"/>
                    </a:p>
                  </a:txBody>
                  <a:tcPr/>
                </a:tc>
                <a:tc>
                  <a:txBody>
                    <a:bodyPr/>
                    <a:lstStyle/>
                    <a:p>
                      <a:pPr algn="ctr"/>
                      <a:r>
                        <a:rPr lang="en-US" sz="2000" dirty="0" smtClean="0"/>
                        <a:t>3.9%</a:t>
                      </a:r>
                      <a:endParaRPr lang="en-US" sz="2000" dirty="0"/>
                    </a:p>
                  </a:txBody>
                  <a:tcPr/>
                </a:tc>
                <a:tc>
                  <a:txBody>
                    <a:bodyPr/>
                    <a:lstStyle/>
                    <a:p>
                      <a:pPr algn="ctr"/>
                      <a:r>
                        <a:rPr lang="en-US" sz="2000" dirty="0" smtClean="0"/>
                        <a:t>1.6%</a:t>
                      </a:r>
                      <a:endParaRPr lang="en-US" sz="2000" dirty="0"/>
                    </a:p>
                  </a:txBody>
                  <a:tcPr/>
                </a:tc>
              </a:tr>
              <a:tr h="457049">
                <a:tc>
                  <a:txBody>
                    <a:bodyPr/>
                    <a:lstStyle/>
                    <a:p>
                      <a:r>
                        <a:rPr lang="en-US" sz="2000" dirty="0" smtClean="0"/>
                        <a:t>3.  </a:t>
                      </a:r>
                      <a:r>
                        <a:rPr lang="en-US" sz="2000" dirty="0" err="1" smtClean="0"/>
                        <a:t>Otras</a:t>
                      </a:r>
                      <a:r>
                        <a:rPr lang="en-US" sz="2000" dirty="0" smtClean="0"/>
                        <a:t> </a:t>
                      </a:r>
                      <a:r>
                        <a:rPr lang="en-US" sz="2000" dirty="0" err="1" smtClean="0"/>
                        <a:t>Reservas</a:t>
                      </a:r>
                      <a:endParaRPr lang="en-US" sz="2000" dirty="0"/>
                    </a:p>
                  </a:txBody>
                  <a:tcPr/>
                </a:tc>
                <a:tc>
                  <a:txBody>
                    <a:bodyPr/>
                    <a:lstStyle/>
                    <a:p>
                      <a:r>
                        <a:rPr lang="en-US" sz="2000" dirty="0" smtClean="0"/>
                        <a:t>3.  Other Reserves</a:t>
                      </a:r>
                      <a:endParaRPr lang="en-US" sz="2000" dirty="0"/>
                    </a:p>
                  </a:txBody>
                  <a:tcPr/>
                </a:tc>
                <a:tc>
                  <a:txBody>
                    <a:bodyPr/>
                    <a:lstStyle/>
                    <a:p>
                      <a:pPr algn="ctr"/>
                      <a:r>
                        <a:rPr lang="en-US" sz="2000" dirty="0" smtClean="0"/>
                        <a:t>2.2%</a:t>
                      </a:r>
                      <a:endParaRPr lang="en-US" sz="2000" dirty="0"/>
                    </a:p>
                  </a:txBody>
                  <a:tcPr/>
                </a:tc>
                <a:tc>
                  <a:txBody>
                    <a:bodyPr/>
                    <a:lstStyle/>
                    <a:p>
                      <a:pPr algn="ctr"/>
                      <a:r>
                        <a:rPr lang="en-US" sz="2000" dirty="0" smtClean="0"/>
                        <a:t>1.5%</a:t>
                      </a:r>
                      <a:endParaRPr lang="en-US" sz="2000" dirty="0"/>
                    </a:p>
                  </a:txBody>
                  <a:tcPr/>
                </a:tc>
              </a:tr>
              <a:tr h="457049">
                <a:tc>
                  <a:txBody>
                    <a:bodyPr/>
                    <a:lstStyle/>
                    <a:p>
                      <a:r>
                        <a:rPr lang="en-US" sz="2000" dirty="0" smtClean="0"/>
                        <a:t>4.  </a:t>
                      </a:r>
                      <a:r>
                        <a:rPr lang="en-US" sz="2000" dirty="0" err="1" smtClean="0"/>
                        <a:t>Sobrantes</a:t>
                      </a:r>
                      <a:endParaRPr lang="en-US" sz="2000" dirty="0"/>
                    </a:p>
                  </a:txBody>
                  <a:tcPr/>
                </a:tc>
                <a:tc>
                  <a:txBody>
                    <a:bodyPr/>
                    <a:lstStyle/>
                    <a:p>
                      <a:r>
                        <a:rPr lang="en-US" sz="2000" dirty="0" smtClean="0"/>
                        <a:t>5.  Undivided earnings</a:t>
                      </a:r>
                      <a:endParaRPr lang="en-US" sz="2000" dirty="0"/>
                    </a:p>
                  </a:txBody>
                  <a:tcPr/>
                </a:tc>
                <a:tc>
                  <a:txBody>
                    <a:bodyPr/>
                    <a:lstStyle/>
                    <a:p>
                      <a:pPr algn="ctr"/>
                      <a:r>
                        <a:rPr lang="en-US" sz="2000" dirty="0" smtClean="0"/>
                        <a:t>-0.2%</a:t>
                      </a:r>
                      <a:endParaRPr lang="en-US" sz="2000" dirty="0"/>
                    </a:p>
                  </a:txBody>
                  <a:tcPr/>
                </a:tc>
                <a:tc>
                  <a:txBody>
                    <a:bodyPr/>
                    <a:lstStyle/>
                    <a:p>
                      <a:pPr algn="ctr"/>
                      <a:r>
                        <a:rPr lang="en-US" sz="2000" dirty="0" smtClean="0"/>
                        <a:t>7.9%</a:t>
                      </a:r>
                      <a:endParaRPr lang="en-US" sz="2000" dirty="0"/>
                    </a:p>
                  </a:txBody>
                  <a:tcPr/>
                </a:tc>
              </a:tr>
              <a:tr h="788880">
                <a:tc>
                  <a:txBody>
                    <a:bodyPr/>
                    <a:lstStyle/>
                    <a:p>
                      <a:r>
                        <a:rPr lang="en-US" sz="2000" dirty="0" smtClean="0"/>
                        <a:t>5.  </a:t>
                      </a:r>
                      <a:r>
                        <a:rPr lang="en-US" sz="2000" dirty="0" err="1" smtClean="0"/>
                        <a:t>Reserva</a:t>
                      </a:r>
                      <a:r>
                        <a:rPr lang="en-US" sz="2000" dirty="0" smtClean="0"/>
                        <a:t> </a:t>
                      </a:r>
                      <a:r>
                        <a:rPr lang="en-US" sz="2000" dirty="0" err="1" smtClean="0"/>
                        <a:t>Valorizacion</a:t>
                      </a:r>
                      <a:r>
                        <a:rPr lang="en-US" sz="2000" baseline="0" dirty="0" smtClean="0"/>
                        <a:t> de </a:t>
                      </a:r>
                      <a:r>
                        <a:rPr lang="en-US" sz="2000" baseline="0" dirty="0" err="1" smtClean="0"/>
                        <a:t>Inversiones</a:t>
                      </a:r>
                      <a:endParaRPr lang="en-US" sz="2000" dirty="0"/>
                    </a:p>
                  </a:txBody>
                  <a:tcPr/>
                </a:tc>
                <a:tc>
                  <a:txBody>
                    <a:bodyPr/>
                    <a:lstStyle/>
                    <a:p>
                      <a:r>
                        <a:rPr lang="en-US" sz="2000" dirty="0" smtClean="0"/>
                        <a:t>4.  Investment Valuation Reserve</a:t>
                      </a:r>
                      <a:endParaRPr lang="en-US" sz="2000" dirty="0"/>
                    </a:p>
                  </a:txBody>
                  <a:tcPr/>
                </a:tc>
                <a:tc>
                  <a:txBody>
                    <a:bodyPr/>
                    <a:lstStyle/>
                    <a:p>
                      <a:pPr algn="ctr"/>
                      <a:r>
                        <a:rPr lang="en-US" sz="2000" dirty="0" smtClean="0"/>
                        <a:t>-0.3</a:t>
                      </a:r>
                    </a:p>
                    <a:p>
                      <a:pPr algn="ctr"/>
                      <a:endParaRPr lang="en-US" sz="2000" dirty="0"/>
                    </a:p>
                  </a:txBody>
                  <a:tcPr/>
                </a:tc>
                <a:tc>
                  <a:txBody>
                    <a:bodyPr/>
                    <a:lstStyle/>
                    <a:p>
                      <a:pPr algn="ctr"/>
                      <a:r>
                        <a:rPr lang="en-US" sz="2000" dirty="0" smtClean="0"/>
                        <a:t>-0.3%</a:t>
                      </a:r>
                      <a:endParaRPr lang="en-US" sz="2000" dirty="0"/>
                    </a:p>
                  </a:txBody>
                  <a:tcPr/>
                </a:tc>
              </a:tr>
              <a:tr h="457049">
                <a:tc gridSpan="2">
                  <a:txBody>
                    <a:bodyPr/>
                    <a:lstStyle/>
                    <a:p>
                      <a:pPr algn="ctr"/>
                      <a:r>
                        <a:rPr lang="en-US" sz="2000" dirty="0" smtClean="0"/>
                        <a:t>1+2+3+4+5:   TOTAL</a:t>
                      </a:r>
                      <a:r>
                        <a:rPr lang="en-US" sz="2000" baseline="0" dirty="0" smtClean="0"/>
                        <a:t> DE CAPITAL / TOTAL CAPITAL</a:t>
                      </a:r>
                      <a:endParaRPr lang="en-US" sz="2000" dirty="0"/>
                    </a:p>
                  </a:txBody>
                  <a:tcPr/>
                </a:tc>
                <a:tc hMerge="1">
                  <a:txBody>
                    <a:bodyPr/>
                    <a:lstStyle/>
                    <a:p>
                      <a:endParaRPr lang="en-US" dirty="0"/>
                    </a:p>
                  </a:txBody>
                  <a:tcPr/>
                </a:tc>
                <a:tc>
                  <a:txBody>
                    <a:bodyPr/>
                    <a:lstStyle/>
                    <a:p>
                      <a:pPr algn="ctr"/>
                      <a:r>
                        <a:rPr lang="en-US" sz="2000" dirty="0" smtClean="0"/>
                        <a:t>31.7%</a:t>
                      </a:r>
                      <a:endParaRPr lang="en-US" sz="2000" dirty="0"/>
                    </a:p>
                  </a:txBody>
                  <a:tcPr/>
                </a:tc>
                <a:tc>
                  <a:txBody>
                    <a:bodyPr/>
                    <a:lstStyle/>
                    <a:p>
                      <a:pPr algn="ctr"/>
                      <a:r>
                        <a:rPr lang="en-US" sz="2000" dirty="0" smtClean="0"/>
                        <a:t>NA</a:t>
                      </a:r>
                      <a:endParaRPr lang="en-US" sz="2000" dirty="0"/>
                    </a:p>
                  </a:txBody>
                  <a:tcPr/>
                </a:tc>
              </a:tr>
              <a:tr h="788880">
                <a:tc gridSpan="2">
                  <a:txBody>
                    <a:bodyPr/>
                    <a:lstStyle/>
                    <a:p>
                      <a:pPr algn="ctr"/>
                      <a:r>
                        <a:rPr lang="en-US" sz="2000" baseline="0" dirty="0" smtClean="0"/>
                        <a:t>2+3+4:   / RESERVAS Y SOBRANTES / RESERVES AND UNDIVIDED EARNINGS     </a:t>
                      </a:r>
                      <a:endParaRPr lang="en-US" sz="2000" dirty="0"/>
                    </a:p>
                  </a:txBody>
                  <a:tcPr/>
                </a:tc>
                <a:tc hMerge="1">
                  <a:txBody>
                    <a:bodyPr/>
                    <a:lstStyle/>
                    <a:p>
                      <a:endParaRPr lang="en-US" dirty="0"/>
                    </a:p>
                  </a:txBody>
                  <a:tcPr/>
                </a:tc>
                <a:tc>
                  <a:txBody>
                    <a:bodyPr/>
                    <a:lstStyle/>
                    <a:p>
                      <a:pPr algn="ctr"/>
                      <a:r>
                        <a:rPr lang="en-US" sz="2000" dirty="0" smtClean="0"/>
                        <a:t>5.8%</a:t>
                      </a:r>
                      <a:endParaRPr lang="en-US" sz="2000" dirty="0"/>
                    </a:p>
                  </a:txBody>
                  <a:tcPr/>
                </a:tc>
                <a:tc>
                  <a:txBody>
                    <a:bodyPr/>
                    <a:lstStyle/>
                    <a:p>
                      <a:pPr algn="ctr"/>
                      <a:r>
                        <a:rPr lang="en-US" sz="2000" dirty="0" smtClean="0"/>
                        <a:t>11.0%</a:t>
                      </a:r>
                      <a:endParaRPr lang="en-US" sz="2000" dirty="0"/>
                    </a:p>
                  </a:txBody>
                  <a:tcPr/>
                </a:tc>
              </a:tr>
            </a:tbl>
          </a:graphicData>
        </a:graphic>
      </p:graphicFrame>
      <p:sp>
        <p:nvSpPr>
          <p:cNvPr id="5" name="TextBox 4"/>
          <p:cNvSpPr txBox="1"/>
          <p:nvPr/>
        </p:nvSpPr>
        <p:spPr>
          <a:xfrm>
            <a:off x="8763000" y="6172200"/>
            <a:ext cx="2697480" cy="369332"/>
          </a:xfrm>
          <a:prstGeom prst="rect">
            <a:avLst/>
          </a:prstGeom>
          <a:noFill/>
        </p:spPr>
        <p:txBody>
          <a:bodyPr wrap="square" rtlCol="0">
            <a:spAutoFit/>
          </a:bodyPr>
          <a:lstStyle/>
          <a:p>
            <a:r>
              <a:rPr lang="en-US" dirty="0" smtClean="0"/>
              <a:t>NET WORTH FOR PCA</a:t>
            </a:r>
            <a:endParaRPr lang="en-US" dirty="0"/>
          </a:p>
        </p:txBody>
      </p:sp>
      <p:cxnSp>
        <p:nvCxnSpPr>
          <p:cNvPr id="7" name="Straight Arrow Connector 6"/>
          <p:cNvCxnSpPr/>
          <p:nvPr/>
        </p:nvCxnSpPr>
        <p:spPr>
          <a:xfrm flipV="1">
            <a:off x="10363194" y="5751512"/>
            <a:ext cx="152406" cy="39751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flipH="1" flipV="1">
            <a:off x="9159234" y="5644991"/>
            <a:ext cx="365760" cy="52720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13638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Imaginary Net Worth Restoration Plan for PR Coops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36167659"/>
              </p:ext>
            </p:extLst>
          </p:nvPr>
        </p:nvGraphicFramePr>
        <p:xfrm>
          <a:off x="1737360" y="2133600"/>
          <a:ext cx="9767253" cy="4089400"/>
        </p:xfrm>
        <a:graphic>
          <a:graphicData uri="http://schemas.openxmlformats.org/drawingml/2006/table">
            <a:tbl>
              <a:tblPr firstRow="1" bandRow="1">
                <a:tableStyleId>{8A107856-5554-42FB-B03E-39F5DBC370BA}</a:tableStyleId>
              </a:tblPr>
              <a:tblGrid>
                <a:gridCol w="4392828"/>
                <a:gridCol w="1636224"/>
                <a:gridCol w="1786489"/>
                <a:gridCol w="1951712"/>
              </a:tblGrid>
              <a:tr h="370840">
                <a:tc gridSpan="4">
                  <a:txBody>
                    <a:bodyPr/>
                    <a:lstStyle/>
                    <a:p>
                      <a:r>
                        <a:rPr lang="en-US" dirty="0" smtClean="0"/>
                        <a:t>Assuming Special Investments at par.</a:t>
                      </a:r>
                      <a:r>
                        <a:rPr lang="en-US" baseline="0" dirty="0" smtClean="0"/>
                        <a:t>  ROA = 30 bp</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sz="2000" dirty="0" smtClean="0"/>
                        <a:t>Asset Growth Rate</a:t>
                      </a:r>
                      <a:endParaRPr lang="en-US" sz="2000" dirty="0"/>
                    </a:p>
                  </a:txBody>
                  <a:tcPr/>
                </a:tc>
                <a:tc>
                  <a:txBody>
                    <a:bodyPr/>
                    <a:lstStyle/>
                    <a:p>
                      <a:pPr algn="ctr"/>
                      <a:r>
                        <a:rPr lang="en-US" sz="2000" dirty="0" smtClean="0"/>
                        <a:t>0%</a:t>
                      </a:r>
                      <a:endParaRPr lang="en-US" sz="2000" dirty="0"/>
                    </a:p>
                  </a:txBody>
                  <a:tcPr/>
                </a:tc>
                <a:tc>
                  <a:txBody>
                    <a:bodyPr/>
                    <a:lstStyle/>
                    <a:p>
                      <a:pPr algn="ctr"/>
                      <a:r>
                        <a:rPr lang="en-US" sz="2000" dirty="0" smtClean="0"/>
                        <a:t>2%</a:t>
                      </a:r>
                      <a:endParaRPr lang="en-US" sz="2000" dirty="0"/>
                    </a:p>
                  </a:txBody>
                  <a:tcPr/>
                </a:tc>
                <a:tc>
                  <a:txBody>
                    <a:bodyPr/>
                    <a:lstStyle/>
                    <a:p>
                      <a:pPr algn="ctr"/>
                      <a:r>
                        <a:rPr lang="en-US" sz="2000" dirty="0" smtClean="0"/>
                        <a:t>4%</a:t>
                      </a:r>
                      <a:endParaRPr lang="en-US" sz="2000" dirty="0"/>
                    </a:p>
                  </a:txBody>
                  <a:tcPr/>
                </a:tc>
              </a:tr>
              <a:tr h="370840">
                <a:tc>
                  <a:txBody>
                    <a:bodyPr/>
                    <a:lstStyle/>
                    <a:p>
                      <a:r>
                        <a:rPr lang="en-US" sz="2000" dirty="0" smtClean="0"/>
                        <a:t>Years to Well Capitalized (7%) assuming no losses on “special investments” </a:t>
                      </a:r>
                      <a:endParaRPr lang="en-US" sz="2000" dirty="0"/>
                    </a:p>
                  </a:txBody>
                  <a:tcPr/>
                </a:tc>
                <a:tc>
                  <a:txBody>
                    <a:bodyPr/>
                    <a:lstStyle/>
                    <a:p>
                      <a:pPr algn="ctr"/>
                      <a:r>
                        <a:rPr lang="en-US" sz="2000" dirty="0" smtClean="0"/>
                        <a:t>4</a:t>
                      </a:r>
                      <a:endParaRPr lang="en-US" sz="2000" dirty="0"/>
                    </a:p>
                  </a:txBody>
                  <a:tcPr/>
                </a:tc>
                <a:tc>
                  <a:txBody>
                    <a:bodyPr/>
                    <a:lstStyle/>
                    <a:p>
                      <a:pPr algn="ctr"/>
                      <a:r>
                        <a:rPr lang="en-US" sz="2000" dirty="0" smtClean="0"/>
                        <a:t>6+</a:t>
                      </a:r>
                      <a:endParaRPr lang="en-US" sz="2000" dirty="0"/>
                    </a:p>
                  </a:txBody>
                  <a:tcPr/>
                </a:tc>
                <a:tc>
                  <a:txBody>
                    <a:bodyPr/>
                    <a:lstStyle/>
                    <a:p>
                      <a:pPr algn="ctr"/>
                      <a:r>
                        <a:rPr lang="en-US" sz="2000" dirty="0" smtClean="0"/>
                        <a:t>8</a:t>
                      </a:r>
                      <a:endParaRPr lang="en-US" sz="2000" dirty="0"/>
                    </a:p>
                  </a:txBody>
                  <a:tcPr/>
                </a:tc>
              </a:tr>
              <a:tr h="370840">
                <a:tc>
                  <a:txBody>
                    <a:bodyPr/>
                    <a:lstStyle/>
                    <a:p>
                      <a:r>
                        <a:rPr lang="en-US" sz="2000" dirty="0" smtClean="0"/>
                        <a:t>Annual Earnings Drag</a:t>
                      </a:r>
                      <a:r>
                        <a:rPr lang="en-US" sz="2000" baseline="0" dirty="0" smtClean="0"/>
                        <a:t> of Paying</a:t>
                      </a:r>
                    </a:p>
                    <a:p>
                      <a:r>
                        <a:rPr lang="en-US" sz="2000" baseline="0" dirty="0" smtClean="0"/>
                        <a:t>Losses on Special investments During New Worth Restoration Period</a:t>
                      </a:r>
                      <a:endParaRPr lang="en-US" sz="2000" dirty="0"/>
                    </a:p>
                  </a:txBody>
                  <a:tcPr/>
                </a:tc>
                <a:tc>
                  <a:txBody>
                    <a:bodyPr/>
                    <a:lstStyle/>
                    <a:p>
                      <a:pPr algn="ctr"/>
                      <a:r>
                        <a:rPr lang="en-US" sz="2000" dirty="0" smtClean="0"/>
                        <a:t>50</a:t>
                      </a:r>
                      <a:r>
                        <a:rPr lang="en-US" sz="2000" baseline="0" dirty="0" smtClean="0"/>
                        <a:t> bp</a:t>
                      </a:r>
                      <a:endParaRPr lang="en-US" sz="2000" dirty="0"/>
                    </a:p>
                  </a:txBody>
                  <a:tcPr/>
                </a:tc>
                <a:tc>
                  <a:txBody>
                    <a:bodyPr/>
                    <a:lstStyle/>
                    <a:p>
                      <a:pPr algn="ctr"/>
                      <a:r>
                        <a:rPr lang="en-US" sz="2000" dirty="0" smtClean="0"/>
                        <a:t>47 bp</a:t>
                      </a:r>
                      <a:endParaRPr lang="en-US" sz="2000" dirty="0"/>
                    </a:p>
                  </a:txBody>
                  <a:tcPr/>
                </a:tc>
                <a:tc>
                  <a:txBody>
                    <a:bodyPr/>
                    <a:lstStyle/>
                    <a:p>
                      <a:pPr algn="ctr"/>
                      <a:r>
                        <a:rPr lang="en-US" sz="2000" dirty="0" smtClean="0"/>
                        <a:t>42 bp</a:t>
                      </a:r>
                      <a:endParaRPr lang="en-US" sz="2000" dirty="0"/>
                    </a:p>
                  </a:txBody>
                  <a:tcPr/>
                </a:tc>
              </a:tr>
              <a:tr h="370840">
                <a:tc>
                  <a:txBody>
                    <a:bodyPr/>
                    <a:lstStyle/>
                    <a:p>
                      <a:r>
                        <a:rPr lang="en-US" sz="2000" dirty="0" smtClean="0"/>
                        <a:t>Required</a:t>
                      </a:r>
                      <a:r>
                        <a:rPr lang="en-US" sz="2000" baseline="0" dirty="0" smtClean="0"/>
                        <a:t> ROA before Special Investment Write Down to Reach Well Capitalized in 10 Years</a:t>
                      </a:r>
                      <a:endParaRPr lang="en-US" sz="2000" dirty="0"/>
                    </a:p>
                  </a:txBody>
                  <a:tcPr/>
                </a:tc>
                <a:tc>
                  <a:txBody>
                    <a:bodyPr/>
                    <a:lstStyle/>
                    <a:p>
                      <a:pPr algn="ctr"/>
                      <a:r>
                        <a:rPr lang="en-US" sz="2000" dirty="0" smtClean="0"/>
                        <a:t>62 bp</a:t>
                      </a:r>
                      <a:endParaRPr lang="en-US" sz="2000" dirty="0"/>
                    </a:p>
                  </a:txBody>
                  <a:tcPr/>
                </a:tc>
                <a:tc>
                  <a:txBody>
                    <a:bodyPr/>
                    <a:lstStyle/>
                    <a:p>
                      <a:pPr algn="ctr"/>
                      <a:r>
                        <a:rPr lang="en-US" sz="2000" dirty="0" smtClean="0"/>
                        <a:t>72 bp</a:t>
                      </a:r>
                      <a:endParaRPr lang="en-US" sz="2000" dirty="0"/>
                    </a:p>
                  </a:txBody>
                  <a:tcPr/>
                </a:tc>
                <a:tc>
                  <a:txBody>
                    <a:bodyPr/>
                    <a:lstStyle/>
                    <a:p>
                      <a:pPr algn="ctr"/>
                      <a:r>
                        <a:rPr lang="en-US" sz="2000" dirty="0" smtClean="0"/>
                        <a:t>79 bp</a:t>
                      </a:r>
                      <a:endParaRPr lang="en-US" sz="2000" dirty="0"/>
                    </a:p>
                  </a:txBody>
                  <a:tcPr/>
                </a:tc>
              </a:tr>
            </a:tbl>
          </a:graphicData>
        </a:graphic>
      </p:graphicFrame>
    </p:spTree>
    <p:extLst>
      <p:ext uri="{BB962C8B-B14F-4D97-AF65-F5344CB8AC3E}">
        <p14:creationId xmlns:p14="http://schemas.microsoft.com/office/powerpoint/2010/main" val="831481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295400" y="1569720"/>
            <a:ext cx="10209212" cy="4341502"/>
          </a:xfrm>
        </p:spPr>
        <p:txBody>
          <a:bodyPr>
            <a:normAutofit fontScale="92500" lnSpcReduction="10000"/>
          </a:bodyPr>
          <a:lstStyle/>
          <a:p>
            <a:r>
              <a:rPr lang="en-US" sz="3200" dirty="0" smtClean="0"/>
              <a:t>Operating under Federally Insured Credit Union Capital standards (PCA) would be difficult:</a:t>
            </a:r>
          </a:p>
          <a:p>
            <a:pPr lvl="1"/>
            <a:r>
              <a:rPr lang="en-US" sz="3000" dirty="0" smtClean="0"/>
              <a:t>Only primary (retained earnings) capital counted</a:t>
            </a:r>
          </a:p>
          <a:p>
            <a:pPr lvl="1"/>
            <a:r>
              <a:rPr lang="en-US" sz="3000" dirty="0" smtClean="0"/>
              <a:t>Would require both replenishing ”special investment” losses and building capital to 7%</a:t>
            </a:r>
            <a:endParaRPr lang="en-US" sz="3000" dirty="0"/>
          </a:p>
          <a:p>
            <a:pPr lvl="1"/>
            <a:r>
              <a:rPr lang="en-US" sz="3000" dirty="0" smtClean="0"/>
              <a:t>Would require several years of very strong net income</a:t>
            </a:r>
          </a:p>
          <a:p>
            <a:pPr lvl="1"/>
            <a:r>
              <a:rPr lang="en-US" sz="3000" dirty="0" smtClean="0"/>
              <a:t>Weakened island economy from hurricane damage and fiscal problems make credit union net income more difficult.</a:t>
            </a:r>
            <a:endParaRPr lang="en-US" sz="3000" dirty="0"/>
          </a:p>
        </p:txBody>
      </p:sp>
    </p:spTree>
    <p:extLst>
      <p:ext uri="{BB962C8B-B14F-4D97-AF65-F5344CB8AC3E}">
        <p14:creationId xmlns:p14="http://schemas.microsoft.com/office/powerpoint/2010/main" val="16400208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1" y="624110"/>
            <a:ext cx="9294812" cy="1280890"/>
          </a:xfrm>
        </p:spPr>
        <p:txBody>
          <a:bodyPr/>
          <a:lstStyle/>
          <a:p>
            <a:r>
              <a:rPr lang="en-US" dirty="0" smtClean="0"/>
              <a:t>Capital in the Puerto Rican </a:t>
            </a:r>
            <a:r>
              <a:rPr lang="en-US" smtClean="0"/>
              <a:t>Coop System</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59112673"/>
              </p:ext>
            </p:extLst>
          </p:nvPr>
        </p:nvGraphicFramePr>
        <p:xfrm>
          <a:off x="1630680" y="2133600"/>
          <a:ext cx="9873933" cy="4655820"/>
        </p:xfrm>
        <a:graphic>
          <a:graphicData uri="http://schemas.openxmlformats.org/drawingml/2006/table">
            <a:tbl>
              <a:tblPr firstRow="1" bandRow="1">
                <a:tableStyleId>{8A107856-5554-42FB-B03E-39F5DBC370BA}</a:tableStyleId>
              </a:tblPr>
              <a:tblGrid>
                <a:gridCol w="4744621"/>
                <a:gridCol w="2700563"/>
                <a:gridCol w="2428749"/>
              </a:tblGrid>
              <a:tr h="607060">
                <a:tc>
                  <a:txBody>
                    <a:bodyPr/>
                    <a:lstStyle/>
                    <a:p>
                      <a:endParaRPr lang="en-US" dirty="0"/>
                    </a:p>
                  </a:txBody>
                  <a:tcPr/>
                </a:tc>
                <a:tc>
                  <a:txBody>
                    <a:bodyPr/>
                    <a:lstStyle/>
                    <a:p>
                      <a:pPr algn="ctr"/>
                      <a:r>
                        <a:rPr lang="en-US" dirty="0" smtClean="0"/>
                        <a:t>Millions of $</a:t>
                      </a:r>
                      <a:endParaRPr lang="en-US" dirty="0"/>
                    </a:p>
                  </a:txBody>
                  <a:tcPr/>
                </a:tc>
                <a:tc>
                  <a:txBody>
                    <a:bodyPr/>
                    <a:lstStyle/>
                    <a:p>
                      <a:pPr algn="ctr"/>
                      <a:r>
                        <a:rPr lang="en-US" dirty="0" smtClean="0"/>
                        <a:t>% of Assets</a:t>
                      </a:r>
                      <a:endParaRPr lang="en-US" dirty="0"/>
                    </a:p>
                  </a:txBody>
                  <a:tcPr/>
                </a:tc>
              </a:tr>
              <a:tr h="607060">
                <a:tc>
                  <a:txBody>
                    <a:bodyPr/>
                    <a:lstStyle/>
                    <a:p>
                      <a:r>
                        <a:rPr lang="en-US" sz="2800" dirty="0" smtClean="0"/>
                        <a:t>Reserves and Undivided Earnings</a:t>
                      </a:r>
                      <a:endParaRPr lang="en-US" sz="2800" dirty="0"/>
                    </a:p>
                  </a:txBody>
                  <a:tcPr/>
                </a:tc>
                <a:tc>
                  <a:txBody>
                    <a:bodyPr/>
                    <a:lstStyle/>
                    <a:p>
                      <a:pPr algn="ctr"/>
                      <a:r>
                        <a:rPr lang="en-US" sz="2800" dirty="0" smtClean="0"/>
                        <a:t>$500</a:t>
                      </a:r>
                      <a:endParaRPr lang="en-US" sz="2800" dirty="0"/>
                    </a:p>
                  </a:txBody>
                  <a:tcPr/>
                </a:tc>
                <a:tc>
                  <a:txBody>
                    <a:bodyPr/>
                    <a:lstStyle/>
                    <a:p>
                      <a:pPr algn="ctr"/>
                      <a:r>
                        <a:rPr lang="en-US" sz="2800" dirty="0" smtClean="0"/>
                        <a:t>5.6%</a:t>
                      </a:r>
                      <a:endParaRPr lang="en-US" sz="2800" dirty="0"/>
                    </a:p>
                  </a:txBody>
                  <a:tcPr/>
                </a:tc>
              </a:tr>
              <a:tr h="607060">
                <a:tc>
                  <a:txBody>
                    <a:bodyPr/>
                    <a:lstStyle/>
                    <a:p>
                      <a:r>
                        <a:rPr lang="en-US" sz="2800" dirty="0" smtClean="0"/>
                        <a:t>- Unrealized Losses on </a:t>
                      </a:r>
                      <a:r>
                        <a:rPr lang="en-US" sz="2800" dirty="0" err="1" smtClean="0"/>
                        <a:t>Goverment</a:t>
                      </a:r>
                      <a:r>
                        <a:rPr lang="en-US" sz="2800" dirty="0" smtClean="0"/>
                        <a:t> Bonds</a:t>
                      </a:r>
                      <a:endParaRPr lang="en-US" sz="2800" dirty="0"/>
                    </a:p>
                  </a:txBody>
                  <a:tcPr/>
                </a:tc>
                <a:tc>
                  <a:txBody>
                    <a:bodyPr/>
                    <a:lstStyle/>
                    <a:p>
                      <a:pPr algn="ctr"/>
                      <a:r>
                        <a:rPr lang="en-US" sz="2800" dirty="0" smtClean="0"/>
                        <a:t>$600</a:t>
                      </a:r>
                      <a:endParaRPr lang="en-US" sz="2800" dirty="0"/>
                    </a:p>
                  </a:txBody>
                  <a:tcPr/>
                </a:tc>
                <a:tc>
                  <a:txBody>
                    <a:bodyPr/>
                    <a:lstStyle/>
                    <a:p>
                      <a:pPr algn="ctr"/>
                      <a:r>
                        <a:rPr lang="en-US" sz="2800" dirty="0" smtClean="0"/>
                        <a:t>6.7%</a:t>
                      </a:r>
                      <a:endParaRPr lang="en-US" sz="2800" dirty="0"/>
                    </a:p>
                  </a:txBody>
                  <a:tcPr/>
                </a:tc>
              </a:tr>
              <a:tr h="607060">
                <a:tc>
                  <a:txBody>
                    <a:bodyPr/>
                    <a:lstStyle/>
                    <a:p>
                      <a:r>
                        <a:rPr lang="en-US" sz="2800" dirty="0" smtClean="0"/>
                        <a:t>= Net Position</a:t>
                      </a:r>
                      <a:endParaRPr lang="en-US" sz="2800" dirty="0"/>
                    </a:p>
                  </a:txBody>
                  <a:tcPr/>
                </a:tc>
                <a:tc>
                  <a:txBody>
                    <a:bodyPr/>
                    <a:lstStyle/>
                    <a:p>
                      <a:pPr algn="ctr"/>
                      <a:r>
                        <a:rPr lang="en-US" sz="2800" dirty="0" smtClean="0"/>
                        <a:t>-$100</a:t>
                      </a:r>
                      <a:endParaRPr lang="en-US" sz="2800" dirty="0"/>
                    </a:p>
                  </a:txBody>
                  <a:tcPr/>
                </a:tc>
                <a:tc>
                  <a:txBody>
                    <a:bodyPr/>
                    <a:lstStyle/>
                    <a:p>
                      <a:pPr algn="ctr"/>
                      <a:r>
                        <a:rPr lang="en-US" sz="2800" dirty="0" smtClean="0"/>
                        <a:t>-1.1%</a:t>
                      </a:r>
                      <a:endParaRPr lang="en-US" sz="2800" dirty="0"/>
                    </a:p>
                  </a:txBody>
                  <a:tcPr/>
                </a:tc>
              </a:tr>
              <a:tr h="607060">
                <a:tc>
                  <a:txBody>
                    <a:bodyPr/>
                    <a:lstStyle/>
                    <a:p>
                      <a:r>
                        <a:rPr lang="en-US" sz="2800" dirty="0" smtClean="0"/>
                        <a:t>+ Target</a:t>
                      </a:r>
                      <a:r>
                        <a:rPr lang="en-US" sz="2800" baseline="0" dirty="0" smtClean="0"/>
                        <a:t> at 6%</a:t>
                      </a:r>
                      <a:endParaRPr lang="en-US" sz="2800" dirty="0"/>
                    </a:p>
                  </a:txBody>
                  <a:tcPr/>
                </a:tc>
                <a:tc>
                  <a:txBody>
                    <a:bodyPr/>
                    <a:lstStyle/>
                    <a:p>
                      <a:pPr algn="ctr"/>
                      <a:r>
                        <a:rPr lang="en-US" sz="2800" dirty="0" smtClean="0"/>
                        <a:t>$540</a:t>
                      </a:r>
                      <a:endParaRPr lang="en-US" sz="2800" dirty="0"/>
                    </a:p>
                  </a:txBody>
                  <a:tcPr/>
                </a:tc>
                <a:tc>
                  <a:txBody>
                    <a:bodyPr/>
                    <a:lstStyle/>
                    <a:p>
                      <a:pPr algn="ctr"/>
                      <a:r>
                        <a:rPr lang="en-US" sz="2800" dirty="0" smtClean="0"/>
                        <a:t>6.0%</a:t>
                      </a:r>
                      <a:endParaRPr lang="en-US" sz="2800" dirty="0"/>
                    </a:p>
                  </a:txBody>
                  <a:tcPr/>
                </a:tc>
              </a:tr>
              <a:tr h="607060">
                <a:tc>
                  <a:txBody>
                    <a:bodyPr/>
                    <a:lstStyle/>
                    <a:p>
                      <a:r>
                        <a:rPr lang="en-US" sz="2800" dirty="0" smtClean="0"/>
                        <a:t>= Additional</a:t>
                      </a:r>
                      <a:r>
                        <a:rPr lang="en-US" sz="2800" baseline="0" dirty="0" smtClean="0"/>
                        <a:t> Capital Needed</a:t>
                      </a:r>
                      <a:endParaRPr lang="en-US" sz="2800" dirty="0"/>
                    </a:p>
                  </a:txBody>
                  <a:tcPr/>
                </a:tc>
                <a:tc>
                  <a:txBody>
                    <a:bodyPr/>
                    <a:lstStyle/>
                    <a:p>
                      <a:pPr algn="ctr"/>
                      <a:r>
                        <a:rPr lang="en-US" sz="2800" dirty="0" smtClean="0"/>
                        <a:t>$650</a:t>
                      </a:r>
                      <a:endParaRPr lang="en-US" sz="2800" dirty="0"/>
                    </a:p>
                  </a:txBody>
                  <a:tcPr/>
                </a:tc>
                <a:tc>
                  <a:txBody>
                    <a:bodyPr/>
                    <a:lstStyle/>
                    <a:p>
                      <a:pPr algn="ctr"/>
                      <a:r>
                        <a:rPr lang="en-US" sz="2800" dirty="0" smtClean="0"/>
                        <a:t>7.14</a:t>
                      </a:r>
                      <a:endParaRPr lang="en-US" sz="2800" dirty="0"/>
                    </a:p>
                  </a:txBody>
                  <a:tcPr/>
                </a:tc>
              </a:tr>
            </a:tbl>
          </a:graphicData>
        </a:graphic>
      </p:graphicFrame>
    </p:spTree>
    <p:extLst>
      <p:ext uri="{BB962C8B-B14F-4D97-AF65-F5344CB8AC3E}">
        <p14:creationId xmlns:p14="http://schemas.microsoft.com/office/powerpoint/2010/main" val="203013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sz="2400" dirty="0" smtClean="0"/>
              <a:t>NCUA’S Prompt Corrective Action Rule</a:t>
            </a:r>
          </a:p>
          <a:p>
            <a:endParaRPr lang="en-US" sz="2400" dirty="0" smtClean="0"/>
          </a:p>
          <a:p>
            <a:r>
              <a:rPr lang="en-US" sz="2400" dirty="0" smtClean="0"/>
              <a:t>How PCA actually works</a:t>
            </a:r>
          </a:p>
          <a:p>
            <a:endParaRPr lang="en-US" sz="2400" dirty="0" smtClean="0"/>
          </a:p>
          <a:p>
            <a:r>
              <a:rPr lang="en-US" sz="2400" dirty="0" smtClean="0"/>
              <a:t>Puerto Rico’s credit unions under a PCA system:</a:t>
            </a:r>
          </a:p>
          <a:p>
            <a:pPr lvl="1"/>
            <a:r>
              <a:rPr lang="en-US" sz="2000" dirty="0" smtClean="0"/>
              <a:t>What counts as capital?</a:t>
            </a:r>
          </a:p>
          <a:p>
            <a:pPr lvl="1"/>
            <a:r>
              <a:rPr lang="en-US" sz="2000" dirty="0" smtClean="0"/>
              <a:t>Earnings ability?</a:t>
            </a:r>
          </a:p>
        </p:txBody>
      </p:sp>
    </p:spTree>
    <p:extLst>
      <p:ext uri="{BB962C8B-B14F-4D97-AF65-F5344CB8AC3E}">
        <p14:creationId xmlns:p14="http://schemas.microsoft.com/office/powerpoint/2010/main" val="1537070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56823D45-1B82-9F42-B64B-DDD747AF357F}" type="slidenum">
              <a:rPr lang="en-US" altLang="en-US" sz="1400"/>
              <a:pPr eaLnBrk="1" hangingPunct="1"/>
              <a:t>3</a:t>
            </a:fld>
            <a:endParaRPr lang="en-US" altLang="en-US" sz="1400" dirty="0"/>
          </a:p>
        </p:txBody>
      </p:sp>
      <p:sp>
        <p:nvSpPr>
          <p:cNvPr id="18435" name="Rectangle 2"/>
          <p:cNvSpPr>
            <a:spLocks noGrp="1" noChangeArrowheads="1"/>
          </p:cNvSpPr>
          <p:nvPr>
            <p:ph type="title"/>
          </p:nvPr>
        </p:nvSpPr>
        <p:spPr/>
        <p:txBody>
          <a:bodyPr/>
          <a:lstStyle/>
          <a:p>
            <a:pPr eaLnBrk="1" hangingPunct="1">
              <a:defRPr/>
            </a:pPr>
            <a:r>
              <a:rPr lang="en-US" sz="3200" dirty="0"/>
              <a:t>PROMPT CORRECTIVE ACTION (PCA)</a:t>
            </a:r>
          </a:p>
        </p:txBody>
      </p:sp>
      <p:sp>
        <p:nvSpPr>
          <p:cNvPr id="18436" name="Rectangle 3"/>
          <p:cNvSpPr>
            <a:spLocks noGrp="1" noChangeArrowheads="1"/>
          </p:cNvSpPr>
          <p:nvPr>
            <p:ph type="body" idx="1"/>
          </p:nvPr>
        </p:nvSpPr>
        <p:spPr>
          <a:xfrm>
            <a:off x="1725930" y="1817370"/>
            <a:ext cx="10035540" cy="4194810"/>
          </a:xfrm>
        </p:spPr>
        <p:txBody>
          <a:bodyPr>
            <a:normAutofit lnSpcReduction="10000"/>
          </a:bodyPr>
          <a:lstStyle/>
          <a:p>
            <a:pPr eaLnBrk="1" hangingPunct="1"/>
            <a:r>
              <a:rPr lang="en-US" altLang="en-US" sz="2800" dirty="0" smtClean="0">
                <a:ea typeface="ＭＳ Ｐゴシック" charset="-128"/>
              </a:rPr>
              <a:t>PURPOSE:  Minimize losses to the National Credit Union Share Insurance Fund</a:t>
            </a:r>
          </a:p>
          <a:p>
            <a:pPr eaLnBrk="1" hangingPunct="1"/>
            <a:r>
              <a:rPr lang="en-US" altLang="en-US" sz="2800" dirty="0" smtClean="0">
                <a:ea typeface="ＭＳ Ｐゴシック" charset="-128"/>
              </a:rPr>
              <a:t>First </a:t>
            </a:r>
            <a:r>
              <a:rPr lang="en-US" altLang="en-US" sz="2800" dirty="0">
                <a:ea typeface="ＭＳ Ｐゴシック" charset="-128"/>
              </a:rPr>
              <a:t>ever capital requirement for credit unions, </a:t>
            </a:r>
            <a:r>
              <a:rPr lang="en-US" altLang="en-US" sz="2800" dirty="0" smtClean="0">
                <a:ea typeface="ＭＳ Ｐゴシック" charset="-128"/>
              </a:rPr>
              <a:t>enacted in 1998, implemented in </a:t>
            </a:r>
            <a:r>
              <a:rPr lang="en-US" altLang="en-US" sz="2800" dirty="0">
                <a:ea typeface="ＭＳ Ｐゴシック" charset="-128"/>
              </a:rPr>
              <a:t>2000</a:t>
            </a:r>
          </a:p>
          <a:p>
            <a:pPr eaLnBrk="1" hangingPunct="1"/>
            <a:r>
              <a:rPr lang="en-US" altLang="en-US" sz="2800" dirty="0">
                <a:ea typeface="ＭＳ Ｐゴシック" charset="-128"/>
              </a:rPr>
              <a:t>As net worth ratio falls below </a:t>
            </a:r>
            <a:r>
              <a:rPr lang="ja-JP" altLang="en-US" sz="2800" dirty="0">
                <a:ea typeface="ＭＳ Ｐゴシック" charset="-128"/>
              </a:rPr>
              <a:t>“</a:t>
            </a:r>
            <a:r>
              <a:rPr lang="en-US" altLang="ja-JP" sz="2800" dirty="0">
                <a:ea typeface="ＭＳ Ｐゴシック" charset="-128"/>
              </a:rPr>
              <a:t>adequately capitalized</a:t>
            </a:r>
            <a:r>
              <a:rPr lang="ja-JP" altLang="en-US" sz="2800" dirty="0">
                <a:ea typeface="ＭＳ Ｐゴシック" charset="-128"/>
              </a:rPr>
              <a:t>”</a:t>
            </a:r>
            <a:r>
              <a:rPr lang="en-US" altLang="ja-JP" sz="2800" dirty="0">
                <a:ea typeface="ＭＳ Ｐゴシック" charset="-128"/>
              </a:rPr>
              <a:t>, regulator </a:t>
            </a:r>
            <a:r>
              <a:rPr lang="en-US" altLang="ja-JP" sz="2800" b="1" dirty="0">
                <a:ea typeface="ＭＳ Ｐゴシック" charset="-128"/>
              </a:rPr>
              <a:t>required</a:t>
            </a:r>
            <a:r>
              <a:rPr lang="en-US" altLang="ja-JP" sz="2800" dirty="0">
                <a:ea typeface="ＭＳ Ｐゴシック" charset="-128"/>
              </a:rPr>
              <a:t> to </a:t>
            </a:r>
            <a:r>
              <a:rPr lang="en-US" altLang="ja-JP" sz="2800" dirty="0" smtClean="0">
                <a:ea typeface="ＭＳ Ｐゴシック" charset="-128"/>
              </a:rPr>
              <a:t>act, </a:t>
            </a:r>
            <a:r>
              <a:rPr lang="en-US" altLang="ja-JP" sz="2800" b="1" dirty="0" smtClean="0">
                <a:ea typeface="ＭＳ Ｐゴシック" charset="-128"/>
              </a:rPr>
              <a:t>promptly</a:t>
            </a:r>
            <a:endParaRPr lang="en-US" altLang="ja-JP" sz="2800" b="1" dirty="0">
              <a:ea typeface="ＭＳ Ｐゴシック" charset="-128"/>
            </a:endParaRPr>
          </a:p>
          <a:p>
            <a:pPr eaLnBrk="1" hangingPunct="1"/>
            <a:r>
              <a:rPr lang="en-US" altLang="en-US" sz="2800" dirty="0">
                <a:ea typeface="ＭＳ Ｐゴシック" charset="-128"/>
              </a:rPr>
              <a:t>Precludes </a:t>
            </a:r>
            <a:r>
              <a:rPr lang="ja-JP" altLang="en-US" sz="2800" dirty="0">
                <a:ea typeface="ＭＳ Ｐゴシック" charset="-128"/>
              </a:rPr>
              <a:t>“</a:t>
            </a:r>
            <a:r>
              <a:rPr lang="en-US" altLang="ja-JP" sz="2800" dirty="0">
                <a:ea typeface="ＭＳ Ｐゴシック" charset="-128"/>
              </a:rPr>
              <a:t>forbearance</a:t>
            </a:r>
            <a:r>
              <a:rPr lang="ja-JP" altLang="en-US" sz="2800" dirty="0">
                <a:ea typeface="ＭＳ Ｐゴシック" charset="-128"/>
              </a:rPr>
              <a:t>”</a:t>
            </a:r>
            <a:r>
              <a:rPr lang="en-US" altLang="ja-JP" sz="2800" dirty="0">
                <a:ea typeface="ＭＳ Ｐゴシック" charset="-128"/>
              </a:rPr>
              <a:t> by regulators</a:t>
            </a:r>
          </a:p>
          <a:p>
            <a:pPr eaLnBrk="1" hangingPunct="1"/>
            <a:r>
              <a:rPr lang="en-US" altLang="en-US" sz="2800" dirty="0">
                <a:ea typeface="ＭＳ Ｐゴシック" charset="-128"/>
              </a:rPr>
              <a:t>Initially a response to the </a:t>
            </a:r>
            <a:r>
              <a:rPr lang="en-US" altLang="en-US" sz="2800" dirty="0" smtClean="0">
                <a:ea typeface="ＭＳ Ｐゴシック" charset="-128"/>
              </a:rPr>
              <a:t>Federal Savings and Loan Insurance Corporation (FSLIC) </a:t>
            </a:r>
            <a:r>
              <a:rPr lang="en-US" altLang="en-US" sz="2800" dirty="0">
                <a:ea typeface="ＭＳ Ｐゴシック" charset="-128"/>
              </a:rPr>
              <a:t>debacle of the 1980s</a:t>
            </a:r>
          </a:p>
        </p:txBody>
      </p:sp>
    </p:spTree>
    <p:extLst>
      <p:ext uri="{BB962C8B-B14F-4D97-AF65-F5344CB8AC3E}">
        <p14:creationId xmlns:p14="http://schemas.microsoft.com/office/powerpoint/2010/main" val="1530913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PCA Driven by Net Worth Ratio</a:t>
            </a:r>
            <a:endParaRPr lang="en-US" dirty="0"/>
          </a:p>
        </p:txBody>
      </p:sp>
      <p:sp>
        <p:nvSpPr>
          <p:cNvPr id="3" name="Content Placeholder 2"/>
          <p:cNvSpPr>
            <a:spLocks noGrp="1"/>
          </p:cNvSpPr>
          <p:nvPr>
            <p:ph idx="1"/>
          </p:nvPr>
        </p:nvSpPr>
        <p:spPr>
          <a:xfrm>
            <a:off x="1798320" y="1524000"/>
            <a:ext cx="10058400" cy="4739640"/>
          </a:xfrm>
        </p:spPr>
        <p:txBody>
          <a:bodyPr>
            <a:noAutofit/>
          </a:bodyPr>
          <a:lstStyle/>
          <a:p>
            <a:r>
              <a:rPr lang="en-US" sz="2800" dirty="0" smtClean="0"/>
              <a:t>Ratio of net worth (capital)to total assets</a:t>
            </a:r>
          </a:p>
          <a:p>
            <a:r>
              <a:rPr lang="en-US" sz="2800" dirty="0" smtClean="0"/>
              <a:t>Net worth defined as retained earnings</a:t>
            </a:r>
            <a:endParaRPr lang="en-US" sz="2800" dirty="0"/>
          </a:p>
          <a:p>
            <a:pPr lvl="1"/>
            <a:r>
              <a:rPr lang="en-US" sz="2400" dirty="0" smtClean="0"/>
              <a:t>Includes undivided earnings (</a:t>
            </a:r>
            <a:r>
              <a:rPr lang="en-US" sz="2400" dirty="0" err="1" smtClean="0"/>
              <a:t>sobrantes</a:t>
            </a:r>
            <a:r>
              <a:rPr lang="en-US" sz="2400" dirty="0" smtClean="0"/>
              <a:t>), regular reserves (</a:t>
            </a:r>
            <a:r>
              <a:rPr lang="en-US" sz="2400" dirty="0" err="1" smtClean="0"/>
              <a:t>reserva</a:t>
            </a:r>
            <a:r>
              <a:rPr lang="en-US" sz="2400" dirty="0" smtClean="0"/>
              <a:t> capital indivisible),  and other reserves (</a:t>
            </a:r>
            <a:r>
              <a:rPr lang="en-US" sz="2400" dirty="0" err="1" smtClean="0"/>
              <a:t>otras</a:t>
            </a:r>
            <a:r>
              <a:rPr lang="en-US" sz="2400" dirty="0" smtClean="0"/>
              <a:t> </a:t>
            </a:r>
            <a:r>
              <a:rPr lang="en-US" sz="2400" dirty="0" err="1" smtClean="0"/>
              <a:t>reservas</a:t>
            </a:r>
            <a:r>
              <a:rPr lang="en-US" sz="2400" dirty="0" smtClean="0"/>
              <a:t>)</a:t>
            </a:r>
          </a:p>
          <a:p>
            <a:pPr lvl="1"/>
            <a:r>
              <a:rPr lang="en-US" sz="2400" dirty="0" smtClean="0"/>
              <a:t>Excludes allowance for loan losses (</a:t>
            </a:r>
            <a:r>
              <a:rPr lang="en-US" sz="2400" dirty="0" err="1" smtClean="0"/>
              <a:t>reserva</a:t>
            </a:r>
            <a:r>
              <a:rPr lang="en-US" sz="2400" dirty="0" smtClean="0"/>
              <a:t> </a:t>
            </a:r>
            <a:r>
              <a:rPr lang="en-US" sz="2400" dirty="0" err="1" smtClean="0"/>
              <a:t>prestamos</a:t>
            </a:r>
            <a:r>
              <a:rPr lang="en-US" sz="2400" dirty="0" smtClean="0"/>
              <a:t> </a:t>
            </a:r>
            <a:r>
              <a:rPr lang="en-US" sz="2400" dirty="0" err="1" smtClean="0"/>
              <a:t>incobrables</a:t>
            </a:r>
            <a:r>
              <a:rPr lang="en-US" sz="2400" dirty="0"/>
              <a:t>)</a:t>
            </a:r>
          </a:p>
          <a:p>
            <a:pPr lvl="1"/>
            <a:r>
              <a:rPr lang="en-US" sz="2400" dirty="0" smtClean="0"/>
              <a:t>Excludes unrealized gains or losses on Available for Sale and Held to Maturity Securities (</a:t>
            </a:r>
            <a:r>
              <a:rPr lang="en-US" sz="2400" dirty="0" err="1" smtClean="0"/>
              <a:t>reserva</a:t>
            </a:r>
            <a:r>
              <a:rPr lang="en-US" sz="2400" dirty="0" smtClean="0"/>
              <a:t> </a:t>
            </a:r>
            <a:r>
              <a:rPr lang="en-US" sz="2400" dirty="0" err="1" smtClean="0"/>
              <a:t>valorizacion</a:t>
            </a:r>
            <a:r>
              <a:rPr lang="en-US" sz="2400" dirty="0" smtClean="0"/>
              <a:t> de </a:t>
            </a:r>
            <a:r>
              <a:rPr lang="en-US" sz="2400" dirty="0" err="1" smtClean="0"/>
              <a:t>inversiones</a:t>
            </a:r>
            <a:r>
              <a:rPr lang="en-US" sz="2400" dirty="0" smtClean="0"/>
              <a:t>)</a:t>
            </a:r>
          </a:p>
          <a:p>
            <a:r>
              <a:rPr lang="en-US" sz="2800" dirty="0" smtClean="0"/>
              <a:t>Secondary capital permitted for “Low Income” credit unions </a:t>
            </a:r>
            <a:endParaRPr lang="en-US" sz="2800" dirty="0"/>
          </a:p>
        </p:txBody>
      </p:sp>
    </p:spTree>
    <p:extLst>
      <p:ext uri="{BB962C8B-B14F-4D97-AF65-F5344CB8AC3E}">
        <p14:creationId xmlns:p14="http://schemas.microsoft.com/office/powerpoint/2010/main" val="1151464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81780"/>
          </a:xfrm>
        </p:spPr>
        <p:txBody>
          <a:bodyPr/>
          <a:lstStyle/>
          <a:p>
            <a:r>
              <a:rPr lang="en-US" dirty="0" smtClean="0"/>
              <a:t>Secondary Capital</a:t>
            </a:r>
            <a:endParaRPr lang="en-US" sz="2400" dirty="0"/>
          </a:p>
        </p:txBody>
      </p:sp>
      <p:sp>
        <p:nvSpPr>
          <p:cNvPr id="3" name="Content Placeholder 2"/>
          <p:cNvSpPr>
            <a:spLocks noGrp="1"/>
          </p:cNvSpPr>
          <p:nvPr>
            <p:ph idx="1"/>
          </p:nvPr>
        </p:nvSpPr>
        <p:spPr>
          <a:xfrm>
            <a:off x="2589212" y="1794510"/>
            <a:ext cx="8915400" cy="4116712"/>
          </a:xfrm>
        </p:spPr>
        <p:txBody>
          <a:bodyPr>
            <a:normAutofit fontScale="85000" lnSpcReduction="10000"/>
          </a:bodyPr>
          <a:lstStyle/>
          <a:p>
            <a:pPr marL="0" indent="0">
              <a:buNone/>
            </a:pPr>
            <a:endParaRPr lang="en-US" dirty="0" smtClean="0"/>
          </a:p>
          <a:p>
            <a:pPr marL="0" indent="0">
              <a:buNone/>
            </a:pPr>
            <a:r>
              <a:rPr lang="en-US" sz="2400" dirty="0" smtClean="0"/>
              <a:t>Secondary capital is an uninsured account, best described as a subordinated debt or loan.  In the event of a credit union’s liquidation, secondary capital claims are subordinate to all other claims on the assets of the credit union, including claims of shareholders, creditors and the National Credit Union Share Insurance Fund.</a:t>
            </a:r>
          </a:p>
          <a:p>
            <a:pPr marL="0" indent="0">
              <a:buNone/>
            </a:pPr>
            <a:endParaRPr lang="en-US" sz="2400" dirty="0" smtClean="0"/>
          </a:p>
          <a:p>
            <a:pPr marL="0" indent="0">
              <a:buNone/>
            </a:pPr>
            <a:r>
              <a:rPr lang="en-US" sz="2400" dirty="0" smtClean="0"/>
              <a:t>Going concern:  Secondary capital must also be available to absorb losses in the event that retained earnings are used up.  Depleted secondary capital cannot be later replenished.  </a:t>
            </a:r>
          </a:p>
          <a:p>
            <a:pPr marL="0" indent="0">
              <a:buNone/>
            </a:pPr>
            <a:endParaRPr lang="en-US" sz="2400" dirty="0"/>
          </a:p>
          <a:p>
            <a:pPr marL="0" indent="0">
              <a:buNone/>
            </a:pPr>
            <a:r>
              <a:rPr lang="en-US" sz="2400" dirty="0" smtClean="0"/>
              <a:t>See Part 701.34 of NCUA’s Rules and Regulations</a:t>
            </a:r>
            <a:endParaRPr lang="en-US" sz="2400" dirty="0"/>
          </a:p>
        </p:txBody>
      </p:sp>
    </p:spTree>
    <p:extLst>
      <p:ext uri="{BB962C8B-B14F-4D97-AF65-F5344CB8AC3E}">
        <p14:creationId xmlns:p14="http://schemas.microsoft.com/office/powerpoint/2010/main" val="2025871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262890"/>
            <a:ext cx="8911687" cy="1314450"/>
          </a:xfrm>
        </p:spPr>
        <p:txBody>
          <a:bodyPr/>
          <a:lstStyle/>
          <a:p>
            <a:r>
              <a:rPr lang="en-US" dirty="0" smtClean="0"/>
              <a:t>Secondary Capital:</a:t>
            </a:r>
            <a:br>
              <a:rPr lang="en-US" dirty="0" smtClean="0"/>
            </a:br>
            <a:r>
              <a:rPr lang="en-US" sz="3200" dirty="0" smtClean="0"/>
              <a:t>NCUA’s Description</a:t>
            </a:r>
            <a:endParaRPr lang="en-US" sz="3200" dirty="0"/>
          </a:p>
        </p:txBody>
      </p:sp>
      <p:sp>
        <p:nvSpPr>
          <p:cNvPr id="3" name="Content Placeholder 2"/>
          <p:cNvSpPr>
            <a:spLocks noGrp="1"/>
          </p:cNvSpPr>
          <p:nvPr>
            <p:ph idx="1"/>
          </p:nvPr>
        </p:nvSpPr>
        <p:spPr>
          <a:xfrm>
            <a:off x="1657350" y="1714500"/>
            <a:ext cx="10149840" cy="4857750"/>
          </a:xfrm>
        </p:spPr>
        <p:txBody>
          <a:bodyPr>
            <a:normAutofit fontScale="92500"/>
          </a:bodyPr>
          <a:lstStyle/>
          <a:p>
            <a:pPr lvl="1"/>
            <a:r>
              <a:rPr lang="en-US" sz="2400" dirty="0"/>
              <a:t>Secondary capital is uninsured and at risk. Each investor must execute a disclosure to this effect.</a:t>
            </a:r>
            <a:endParaRPr lang="en-US" sz="2000" dirty="0"/>
          </a:p>
          <a:p>
            <a:pPr lvl="1"/>
            <a:r>
              <a:rPr lang="en-US" sz="2400" dirty="0"/>
              <a:t>The credit union must have a written secondary capital plan approved by the Regional Director prior to accepting secondary capital accounts.</a:t>
            </a:r>
            <a:endParaRPr lang="en-US" sz="2000" dirty="0"/>
          </a:p>
          <a:p>
            <a:pPr lvl="1"/>
            <a:r>
              <a:rPr lang="en-US" sz="2400" dirty="0"/>
              <a:t>There is a minimum five-year term.</a:t>
            </a:r>
            <a:endParaRPr lang="en-US" sz="2000" dirty="0"/>
          </a:p>
          <a:p>
            <a:pPr lvl="1"/>
            <a:r>
              <a:rPr lang="en-US" sz="2400" dirty="0"/>
              <a:t>The amount of secondary capital that can be counted as net worth declines 20 percent each year for the last five years until maturity.</a:t>
            </a:r>
            <a:endParaRPr lang="en-US" sz="2000" dirty="0"/>
          </a:p>
          <a:p>
            <a:pPr lvl="1"/>
            <a:r>
              <a:rPr lang="en-US" sz="2400" dirty="0"/>
              <a:t>The portion of secondary capital that no longer counts as net worth may only be redeemed with written approval of NCUA.</a:t>
            </a:r>
            <a:endParaRPr lang="en-US" sz="2000" dirty="0"/>
          </a:p>
          <a:p>
            <a:pPr lvl="1"/>
            <a:r>
              <a:rPr lang="en-US" sz="2400" dirty="0"/>
              <a:t>Secondary capital can </a:t>
            </a:r>
            <a:r>
              <a:rPr lang="en-US" sz="2400" dirty="0" smtClean="0"/>
              <a:t>only be </a:t>
            </a:r>
            <a:r>
              <a:rPr lang="en-US" sz="2400" dirty="0"/>
              <a:t>accepted from non-natural person (organizations, not a single-individual) members and non-members</a:t>
            </a:r>
            <a:r>
              <a:rPr lang="en-US" sz="2400" dirty="0" smtClean="0"/>
              <a:t>.</a:t>
            </a:r>
          </a:p>
          <a:p>
            <a:pPr lvl="1"/>
            <a:endParaRPr lang="en-US" sz="2000" dirty="0"/>
          </a:p>
          <a:p>
            <a:pPr marL="0" indent="0">
              <a:buNone/>
            </a:pPr>
            <a:endParaRPr lang="en-US" dirty="0" smtClean="0"/>
          </a:p>
        </p:txBody>
      </p:sp>
    </p:spTree>
    <p:extLst>
      <p:ext uri="{BB962C8B-B14F-4D97-AF65-F5344CB8AC3E}">
        <p14:creationId xmlns:p14="http://schemas.microsoft.com/office/powerpoint/2010/main" val="11377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hangingPunct="1"/>
            <a:fld id="{67504EF3-992A-9B4A-9630-3536846BA807}" type="slidenum">
              <a:rPr lang="en-US" altLang="en-US" sz="1400"/>
              <a:pPr eaLnBrk="1" hangingPunct="1"/>
              <a:t>7</a:t>
            </a:fld>
            <a:endParaRPr lang="en-US" altLang="en-US" sz="1400" dirty="0"/>
          </a:p>
        </p:txBody>
      </p:sp>
      <p:sp>
        <p:nvSpPr>
          <p:cNvPr id="21507" name="Rectangle 2"/>
          <p:cNvSpPr>
            <a:spLocks noGrp="1" noChangeArrowheads="1"/>
          </p:cNvSpPr>
          <p:nvPr>
            <p:ph type="title"/>
          </p:nvPr>
        </p:nvSpPr>
        <p:spPr>
          <a:xfrm>
            <a:off x="2468564" y="274638"/>
            <a:ext cx="9113836" cy="1143000"/>
          </a:xfrm>
        </p:spPr>
        <p:txBody>
          <a:bodyPr>
            <a:normAutofit/>
          </a:bodyPr>
          <a:lstStyle/>
          <a:p>
            <a:pPr eaLnBrk="1" hangingPunct="1">
              <a:defRPr/>
            </a:pPr>
            <a:r>
              <a:rPr lang="en-US" sz="4000" dirty="0"/>
              <a:t>PCA Capital </a:t>
            </a:r>
            <a:r>
              <a:rPr lang="en-US" sz="4000" dirty="0" smtClean="0"/>
              <a:t>Classifications</a:t>
            </a:r>
            <a:endParaRPr lang="en-US" sz="4000" dirty="0"/>
          </a:p>
        </p:txBody>
      </p:sp>
      <p:graphicFrame>
        <p:nvGraphicFramePr>
          <p:cNvPr id="37891" name="Object 3"/>
          <p:cNvGraphicFramePr>
            <a:graphicFrameLocks noGrp="1" noChangeAspect="1"/>
          </p:cNvGraphicFramePr>
          <p:nvPr>
            <p:ph type="tbl" idx="1"/>
            <p:extLst>
              <p:ext uri="{D42A27DB-BD31-4B8C-83A1-F6EECF244321}">
                <p14:modId xmlns:p14="http://schemas.microsoft.com/office/powerpoint/2010/main" val="208166167"/>
              </p:ext>
            </p:extLst>
          </p:nvPr>
        </p:nvGraphicFramePr>
        <p:xfrm>
          <a:off x="1311579" y="1417638"/>
          <a:ext cx="9572625" cy="4705350"/>
        </p:xfrm>
        <a:graphic>
          <a:graphicData uri="http://schemas.openxmlformats.org/presentationml/2006/ole">
            <mc:AlternateContent xmlns:mc="http://schemas.openxmlformats.org/markup-compatibility/2006">
              <mc:Choice xmlns:v="urn:schemas-microsoft-com:vml" Requires="v">
                <p:oleObj spid="_x0000_s3101" name="Document" r:id="rId5" imgW="8267700" imgH="4064000" progId="Word.Document.8">
                  <p:embed/>
                </p:oleObj>
              </mc:Choice>
              <mc:Fallback>
                <p:oleObj name="Document" r:id="rId5" imgW="8267700" imgH="4064000" progId="Word.Document.8">
                  <p:embed/>
                  <p:pic>
                    <p:nvPicPr>
                      <p:cNvPr id="0" name=""/>
                      <p:cNvPicPr>
                        <a:picLocks noChangeAspect="1" noChangeArrowheads="1"/>
                      </p:cNvPicPr>
                      <p:nvPr/>
                    </p:nvPicPr>
                    <p:blipFill>
                      <a:blip r:embed="rId6"/>
                      <a:srcRect/>
                      <a:stretch>
                        <a:fillRect/>
                      </a:stretch>
                    </p:blipFill>
                    <p:spPr bwMode="auto">
                      <a:xfrm>
                        <a:off x="1311579" y="1417638"/>
                        <a:ext cx="9572625" cy="470535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791195015"/>
      </p:ext>
    </p:extLst>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Supervisory Actions:</a:t>
            </a:r>
            <a:br>
              <a:rPr lang="en-US" dirty="0" smtClean="0"/>
            </a:br>
            <a:r>
              <a:rPr lang="en-US" sz="3200" dirty="0" smtClean="0"/>
              <a:t>Depend on Capital Classification</a:t>
            </a:r>
            <a:endParaRPr lang="en-US" dirty="0"/>
          </a:p>
        </p:txBody>
      </p:sp>
      <p:sp>
        <p:nvSpPr>
          <p:cNvPr id="5" name="Content Placeholder 4"/>
          <p:cNvSpPr>
            <a:spLocks noGrp="1"/>
          </p:cNvSpPr>
          <p:nvPr>
            <p:ph idx="1"/>
          </p:nvPr>
        </p:nvSpPr>
        <p:spPr>
          <a:xfrm>
            <a:off x="2589212" y="2133600"/>
            <a:ext cx="8915400" cy="4236720"/>
          </a:xfrm>
        </p:spPr>
        <p:txBody>
          <a:bodyPr>
            <a:normAutofit fontScale="92500" lnSpcReduction="10000"/>
          </a:bodyPr>
          <a:lstStyle/>
          <a:p>
            <a:r>
              <a:rPr lang="en-US" sz="3200" dirty="0" smtClean="0"/>
              <a:t>Capital classification triggers NCUA’s prompt and corrective actions</a:t>
            </a:r>
          </a:p>
          <a:p>
            <a:endParaRPr lang="en-US" sz="3200" dirty="0"/>
          </a:p>
          <a:p>
            <a:r>
              <a:rPr lang="en-US" sz="3200" dirty="0" smtClean="0"/>
              <a:t>Mandatory Supervisory Actions</a:t>
            </a:r>
          </a:p>
          <a:p>
            <a:pPr lvl="1"/>
            <a:r>
              <a:rPr lang="en-US" sz="3000" dirty="0" smtClean="0"/>
              <a:t>Begin if not well capitalized</a:t>
            </a:r>
          </a:p>
          <a:p>
            <a:endParaRPr lang="en-US" sz="3200" dirty="0"/>
          </a:p>
          <a:p>
            <a:r>
              <a:rPr lang="en-US" sz="3200" dirty="0" smtClean="0"/>
              <a:t>Discretionary Supervisory Actions</a:t>
            </a:r>
          </a:p>
          <a:p>
            <a:pPr lvl="1"/>
            <a:r>
              <a:rPr lang="en-US" sz="3000" dirty="0" smtClean="0"/>
              <a:t>Applied at lower capital classifications</a:t>
            </a:r>
          </a:p>
          <a:p>
            <a:endParaRPr lang="en-US" dirty="0"/>
          </a:p>
          <a:p>
            <a:endParaRPr lang="en-US" dirty="0" smtClean="0"/>
          </a:p>
          <a:p>
            <a:endParaRPr lang="en-US" dirty="0"/>
          </a:p>
          <a:p>
            <a:endParaRPr lang="en-US" dirty="0" smtClean="0"/>
          </a:p>
          <a:p>
            <a:pPr lvl="1"/>
            <a:endParaRPr lang="en-US" dirty="0"/>
          </a:p>
        </p:txBody>
      </p:sp>
    </p:spTree>
    <p:extLst>
      <p:ext uri="{BB962C8B-B14F-4D97-AF65-F5344CB8AC3E}">
        <p14:creationId xmlns:p14="http://schemas.microsoft.com/office/powerpoint/2010/main" val="1369749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Mandatory Supervisory Actions</a:t>
            </a:r>
            <a:br>
              <a:rPr lang="en-US" dirty="0" smtClean="0"/>
            </a:br>
            <a:endParaRPr lang="en-US" dirty="0"/>
          </a:p>
        </p:txBody>
      </p:sp>
      <p:sp>
        <p:nvSpPr>
          <p:cNvPr id="5" name="Content Placeholder 4"/>
          <p:cNvSpPr>
            <a:spLocks noGrp="1"/>
          </p:cNvSpPr>
          <p:nvPr>
            <p:ph idx="1"/>
          </p:nvPr>
        </p:nvSpPr>
        <p:spPr>
          <a:xfrm>
            <a:off x="1471613" y="1643063"/>
            <a:ext cx="10032999" cy="4872037"/>
          </a:xfrm>
        </p:spPr>
        <p:txBody>
          <a:bodyPr>
            <a:normAutofit/>
          </a:bodyPr>
          <a:lstStyle/>
          <a:p>
            <a:r>
              <a:rPr lang="en-US" sz="3600" dirty="0" smtClean="0"/>
              <a:t>Minimum earnings requirement </a:t>
            </a:r>
          </a:p>
          <a:p>
            <a:pPr lvl="1"/>
            <a:r>
              <a:rPr lang="en-US" sz="3400" dirty="0" smtClean="0"/>
              <a:t>(10 bp per quarter)</a:t>
            </a:r>
          </a:p>
          <a:p>
            <a:r>
              <a:rPr lang="en-US" sz="3600" dirty="0" smtClean="0"/>
              <a:t>Net Worth Restoration Plan</a:t>
            </a:r>
          </a:p>
          <a:p>
            <a:r>
              <a:rPr lang="en-US" sz="3600" dirty="0" smtClean="0"/>
              <a:t>Asset growth restriction</a:t>
            </a:r>
          </a:p>
          <a:p>
            <a:r>
              <a:rPr lang="en-US" sz="3600" dirty="0" smtClean="0"/>
              <a:t>Member business loan restriction </a:t>
            </a:r>
          </a:p>
        </p:txBody>
      </p:sp>
    </p:spTree>
    <p:extLst>
      <p:ext uri="{BB962C8B-B14F-4D97-AF65-F5344CB8AC3E}">
        <p14:creationId xmlns:p14="http://schemas.microsoft.com/office/powerpoint/2010/main" val="55287842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3806</TotalTime>
  <Words>1173</Words>
  <Application>Microsoft Office PowerPoint</Application>
  <PresentationFormat>Widescreen</PresentationFormat>
  <Paragraphs>245</Paragraphs>
  <Slides>19</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7" baseType="lpstr">
      <vt:lpstr>ＭＳ Ｐゴシック</vt:lpstr>
      <vt:lpstr>Arial</vt:lpstr>
      <vt:lpstr>Calibri</vt:lpstr>
      <vt:lpstr>Century Gothic</vt:lpstr>
      <vt:lpstr>Times New Roman</vt:lpstr>
      <vt:lpstr>Wingdings 3</vt:lpstr>
      <vt:lpstr>Wisp</vt:lpstr>
      <vt:lpstr>Document</vt:lpstr>
      <vt:lpstr>Federally Insured CU Capital Rules for Coops in Puerto Rico</vt:lpstr>
      <vt:lpstr>AGENDA</vt:lpstr>
      <vt:lpstr>PROMPT CORRECTIVE ACTION (PCA)</vt:lpstr>
      <vt:lpstr>PCA Driven by Net Worth Ratio</vt:lpstr>
      <vt:lpstr>Secondary Capital</vt:lpstr>
      <vt:lpstr>Secondary Capital: NCUA’s Description</vt:lpstr>
      <vt:lpstr>PCA Capital Classifications</vt:lpstr>
      <vt:lpstr>Supervisory Actions: Depend on Capital Classification</vt:lpstr>
      <vt:lpstr>Mandatory Supervisory Actions </vt:lpstr>
      <vt:lpstr>Discretionary Supervisory Actions </vt:lpstr>
      <vt:lpstr>Supervisory Actions: Depend on Capital Classification</vt:lpstr>
      <vt:lpstr>PCA in Practice for Federally Insured CUs</vt:lpstr>
      <vt:lpstr>Net Capital to Assets</vt:lpstr>
      <vt:lpstr>Current Credit Union PCA Classifications</vt:lpstr>
      <vt:lpstr>Average Capital Ratios for Puerto Rico’s Cooperativas </vt:lpstr>
      <vt:lpstr>Average Capital Ratios for Puerto Rico’s Cooperativas </vt:lpstr>
      <vt:lpstr>Imaginary Net Worth Restoration Plan for PR Coops</vt:lpstr>
      <vt:lpstr>Conclusion</vt:lpstr>
      <vt:lpstr>Capital in the Puerto Rican Coop System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Rules for Federally Insured Credit Unions</dc:title>
  <dc:creator>Microsoft Office User</dc:creator>
  <cp:lastModifiedBy>Brian Branch</cp:lastModifiedBy>
  <cp:revision>45</cp:revision>
  <dcterms:created xsi:type="dcterms:W3CDTF">2018-08-25T11:57:04Z</dcterms:created>
  <dcterms:modified xsi:type="dcterms:W3CDTF">2018-08-29T02:16:12Z</dcterms:modified>
</cp:coreProperties>
</file>