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charts/chart8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charts/chart9.xml" ContentType="application/vnd.openxmlformats-officedocument.drawingml.chart+xml"/>
  <Override PartName="/ppt/charts/style9.xml" ContentType="application/vnd.ms-office.chartstyle+xml"/>
  <Override PartName="/ppt/charts/colors9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2" r:id="rId2"/>
    <p:sldId id="275" r:id="rId3"/>
    <p:sldId id="256" r:id="rId4"/>
    <p:sldId id="257" r:id="rId5"/>
    <p:sldId id="261" r:id="rId6"/>
    <p:sldId id="258" r:id="rId7"/>
    <p:sldId id="259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63" r:id="rId16"/>
    <p:sldId id="260" r:id="rId17"/>
    <p:sldId id="262" r:id="rId18"/>
    <p:sldId id="264" r:id="rId19"/>
    <p:sldId id="274" r:id="rId2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202B0CA-FC54-4496-8BCA-5EF66A818D29}" styleName="Dark Styl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70" d="100"/>
          <a:sy n="70" d="100"/>
        </p:scale>
        <p:origin x="536" y="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migue\Desktop\COSSEC_Stats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migue\Desktop\COSSEC_Stats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migue\Desktop\COSSEC_Stats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migue\Desktop\COSSEC_Stats.xlsx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migue\Desktop\COSSEC_Stats.xlsx" TargetMode="External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migue\Desktop\COSSEC_Stats.xlsx" TargetMode="External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migue\Desktop\COSSEC_Stats.xlsx" TargetMode="External"/><Relationship Id="rId2" Type="http://schemas.microsoft.com/office/2011/relationships/chartColorStyle" Target="colors8.xml"/><Relationship Id="rId1" Type="http://schemas.microsoft.com/office/2011/relationships/chartStyle" Target="style8.xml"/></Relationships>
</file>

<file path=ppt/charts/_rels/chart9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migue\Desktop\COSSEC_Stats.xlsx" TargetMode="External"/><Relationship Id="rId2" Type="http://schemas.microsoft.com/office/2011/relationships/chartColorStyle" Target="colors9.xml"/><Relationship Id="rId1" Type="http://schemas.microsoft.com/office/2011/relationships/chartStyle" Target="style9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cap="none" baseline="0">
              <a:solidFill>
                <a:schemeClr val="lt1">
                  <a:lumMod val="8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smoothMarker"/>
        <c:varyColors val="0"/>
        <c:ser>
          <c:idx val="0"/>
          <c:order val="0"/>
          <c:tx>
            <c:strRef>
              <c:f>Sheet5!$C$6</c:f>
              <c:strCache>
                <c:ptCount val="1"/>
                <c:pt idx="0">
                  <c:v>Total Assets</c:v>
                </c:pt>
              </c:strCache>
            </c:strRef>
          </c:tx>
          <c:spPr>
            <a:ln w="22225" cap="rnd">
              <a:solidFill>
                <a:schemeClr val="accent1"/>
              </a:solidFill>
            </a:ln>
            <a:effectLst>
              <a:glow rad="139700">
                <a:schemeClr val="accent1">
                  <a:satMod val="175000"/>
                  <a:alpha val="14000"/>
                </a:schemeClr>
              </a:glow>
            </a:effectLst>
          </c:spPr>
          <c:marker>
            <c:symbol val="circle"/>
            <c:size val="3"/>
            <c:spPr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  <a:effectLst>
                <a:glow rad="63500">
                  <a:schemeClr val="accent1">
                    <a:satMod val="175000"/>
                    <a:alpha val="25000"/>
                  </a:schemeClr>
                </a:glow>
              </a:effectLst>
            </c:spPr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lt1">
                        <a:lumMod val="7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lt1">
                          <a:lumMod val="50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xVal>
            <c:numRef>
              <c:f>Sheet5!$D$5:$K$5</c:f>
              <c:numCache>
                <c:formatCode>General</c:formatCode>
                <c:ptCount val="8"/>
                <c:pt idx="0">
                  <c:v>2011</c:v>
                </c:pt>
                <c:pt idx="1">
                  <c:v>2012</c:v>
                </c:pt>
                <c:pt idx="2">
                  <c:v>2013</c:v>
                </c:pt>
                <c:pt idx="3">
                  <c:v>2014</c:v>
                </c:pt>
                <c:pt idx="4">
                  <c:v>2015</c:v>
                </c:pt>
                <c:pt idx="5">
                  <c:v>2016</c:v>
                </c:pt>
                <c:pt idx="6">
                  <c:v>2017</c:v>
                </c:pt>
                <c:pt idx="7">
                  <c:v>2018</c:v>
                </c:pt>
              </c:numCache>
            </c:numRef>
          </c:xVal>
          <c:yVal>
            <c:numRef>
              <c:f>Sheet5!$D$6:$K$6</c:f>
              <c:numCache>
                <c:formatCode>_(* #,##0_);_(* \(#,##0\);_(* "-"_);_(@_)</c:formatCode>
                <c:ptCount val="8"/>
                <c:pt idx="0">
                  <c:v>7887</c:v>
                </c:pt>
                <c:pt idx="1">
                  <c:v>8218</c:v>
                </c:pt>
                <c:pt idx="2">
                  <c:v>8349</c:v>
                </c:pt>
                <c:pt idx="3">
                  <c:v>8558</c:v>
                </c:pt>
                <c:pt idx="4">
                  <c:v>8505</c:v>
                </c:pt>
                <c:pt idx="5">
                  <c:v>8567</c:v>
                </c:pt>
                <c:pt idx="6">
                  <c:v>8714</c:v>
                </c:pt>
                <c:pt idx="7">
                  <c:v>8853</c:v>
                </c:pt>
              </c:numCache>
            </c:numRef>
          </c:yVal>
          <c:smooth val="1"/>
          <c:extLst xmlns:c16r2="http://schemas.microsoft.com/office/drawing/2015/06/chart">
            <c:ext xmlns:c16="http://schemas.microsoft.com/office/drawing/2014/chart" uri="{C3380CC4-5D6E-409C-BE32-E72D297353CC}">
              <c16:uniqueId val="{00000000-44C7-4197-9AFE-1E2C8E0791DA}"/>
            </c:ext>
          </c:extLst>
        </c:ser>
        <c:dLbls>
          <c:dLblPos val="t"/>
          <c:showLegendKey val="0"/>
          <c:showVal val="1"/>
          <c:showCatName val="0"/>
          <c:showSerName val="0"/>
          <c:showPercent val="0"/>
          <c:showBubbleSize val="0"/>
        </c:dLbls>
        <c:axId val="327783656"/>
        <c:axId val="327786792"/>
      </c:scatterChart>
      <c:valAx>
        <c:axId val="32778365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noFill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l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27786792"/>
        <c:crosses val="autoZero"/>
        <c:crossBetween val="midCat"/>
      </c:valAx>
      <c:valAx>
        <c:axId val="32778679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dk1">
                  <a:lumMod val="65000"/>
                  <a:lumOff val="35000"/>
                  <a:alpha val="75000"/>
                </a:schemeClr>
              </a:solidFill>
              <a:round/>
            </a:ln>
            <a:effectLst/>
          </c:spPr>
        </c:majorGridlines>
        <c:numFmt formatCode="_(* #,##0_);_(* \(#,##0\);_(* &quot;-&quot;_);_(@_)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lt1">
                <a:lumMod val="50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l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27783656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solidFill>
      <a:schemeClr val="dk1">
        <a:lumMod val="75000"/>
        <a:lumOff val="25000"/>
      </a:schemeClr>
    </a:solidFill>
    <a:ln w="9525" cap="flat" cmpd="sng" algn="ctr">
      <a:solidFill>
        <a:schemeClr val="dk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cap="none" baseline="0">
              <a:solidFill>
                <a:schemeClr val="lt1">
                  <a:lumMod val="8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smoothMarker"/>
        <c:varyColors val="0"/>
        <c:ser>
          <c:idx val="0"/>
          <c:order val="0"/>
          <c:tx>
            <c:strRef>
              <c:f>Sheet5!$C$7</c:f>
              <c:strCache>
                <c:ptCount val="1"/>
                <c:pt idx="0">
                  <c:v>Total Loans</c:v>
                </c:pt>
              </c:strCache>
            </c:strRef>
          </c:tx>
          <c:spPr>
            <a:ln w="22225" cap="rnd">
              <a:solidFill>
                <a:schemeClr val="accent1"/>
              </a:solidFill>
            </a:ln>
            <a:effectLst>
              <a:glow rad="139700">
                <a:schemeClr val="accent1">
                  <a:satMod val="175000"/>
                  <a:alpha val="14000"/>
                </a:schemeClr>
              </a:glow>
            </a:effectLst>
          </c:spPr>
          <c:marker>
            <c:symbol val="circle"/>
            <c:size val="3"/>
            <c:spPr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  <a:effectLst>
                <a:glow rad="63500">
                  <a:schemeClr val="accent1">
                    <a:satMod val="175000"/>
                    <a:alpha val="25000"/>
                  </a:schemeClr>
                </a:glow>
              </a:effectLst>
            </c:spPr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lt1">
                        <a:lumMod val="7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lt1">
                          <a:lumMod val="50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xVal>
            <c:numRef>
              <c:f>Sheet5!$D$5:$K$5</c:f>
              <c:numCache>
                <c:formatCode>General</c:formatCode>
                <c:ptCount val="8"/>
                <c:pt idx="0">
                  <c:v>2011</c:v>
                </c:pt>
                <c:pt idx="1">
                  <c:v>2012</c:v>
                </c:pt>
                <c:pt idx="2">
                  <c:v>2013</c:v>
                </c:pt>
                <c:pt idx="3">
                  <c:v>2014</c:v>
                </c:pt>
                <c:pt idx="4">
                  <c:v>2015</c:v>
                </c:pt>
                <c:pt idx="5">
                  <c:v>2016</c:v>
                </c:pt>
                <c:pt idx="6">
                  <c:v>2017</c:v>
                </c:pt>
                <c:pt idx="7">
                  <c:v>2018</c:v>
                </c:pt>
              </c:numCache>
            </c:numRef>
          </c:xVal>
          <c:yVal>
            <c:numRef>
              <c:f>Sheet5!$D$7:$K$7</c:f>
              <c:numCache>
                <c:formatCode>_(* #,##0_);_(* \(#,##0\);_(* "-"_);_(@_)</c:formatCode>
                <c:ptCount val="8"/>
                <c:pt idx="0">
                  <c:v>4328</c:v>
                </c:pt>
                <c:pt idx="1">
                  <c:v>4345</c:v>
                </c:pt>
                <c:pt idx="2">
                  <c:v>4430</c:v>
                </c:pt>
                <c:pt idx="3">
                  <c:v>4574</c:v>
                </c:pt>
                <c:pt idx="4">
                  <c:v>4668</c:v>
                </c:pt>
                <c:pt idx="5">
                  <c:v>4712</c:v>
                </c:pt>
                <c:pt idx="6">
                  <c:v>4717</c:v>
                </c:pt>
                <c:pt idx="7">
                  <c:v>4724</c:v>
                </c:pt>
              </c:numCache>
            </c:numRef>
          </c:yVal>
          <c:smooth val="1"/>
          <c:extLst xmlns:c16r2="http://schemas.microsoft.com/office/drawing/2015/06/chart">
            <c:ext xmlns:c16="http://schemas.microsoft.com/office/drawing/2014/chart" uri="{C3380CC4-5D6E-409C-BE32-E72D297353CC}">
              <c16:uniqueId val="{00000000-02CE-4827-AC12-73DE1CBB5B5D}"/>
            </c:ext>
          </c:extLst>
        </c:ser>
        <c:dLbls>
          <c:dLblPos val="t"/>
          <c:showLegendKey val="0"/>
          <c:showVal val="1"/>
          <c:showCatName val="0"/>
          <c:showSerName val="0"/>
          <c:showPercent val="0"/>
          <c:showBubbleSize val="0"/>
        </c:dLbls>
        <c:axId val="327786400"/>
        <c:axId val="327784440"/>
      </c:scatterChart>
      <c:valAx>
        <c:axId val="32778640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noFill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l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27784440"/>
        <c:crosses val="autoZero"/>
        <c:crossBetween val="midCat"/>
      </c:valAx>
      <c:valAx>
        <c:axId val="32778444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dk1">
                  <a:lumMod val="65000"/>
                  <a:lumOff val="35000"/>
                  <a:alpha val="75000"/>
                </a:schemeClr>
              </a:solidFill>
              <a:round/>
            </a:ln>
            <a:effectLst/>
          </c:spPr>
        </c:majorGridlines>
        <c:numFmt formatCode="_(* #,##0_);_(* \(#,##0\);_(* &quot;-&quot;_);_(@_)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lt1">
                <a:lumMod val="50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l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27786400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solidFill>
      <a:schemeClr val="dk1">
        <a:lumMod val="75000"/>
        <a:lumOff val="25000"/>
      </a:schemeClr>
    </a:solidFill>
    <a:ln w="9525" cap="flat" cmpd="sng" algn="ctr">
      <a:solidFill>
        <a:schemeClr val="dk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cap="none" baseline="0">
              <a:solidFill>
                <a:schemeClr val="lt1">
                  <a:lumMod val="8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smoothMarker"/>
        <c:varyColors val="0"/>
        <c:ser>
          <c:idx val="0"/>
          <c:order val="0"/>
          <c:tx>
            <c:strRef>
              <c:f>Sheet5!$C$14</c:f>
              <c:strCache>
                <c:ptCount val="1"/>
                <c:pt idx="0">
                  <c:v>Loan Delinquency Rate</c:v>
                </c:pt>
              </c:strCache>
            </c:strRef>
          </c:tx>
          <c:spPr>
            <a:ln w="22225" cap="rnd">
              <a:solidFill>
                <a:schemeClr val="accent1"/>
              </a:solidFill>
            </a:ln>
            <a:effectLst>
              <a:glow rad="139700">
                <a:schemeClr val="accent1">
                  <a:satMod val="175000"/>
                  <a:alpha val="14000"/>
                </a:schemeClr>
              </a:glow>
            </a:effectLst>
          </c:spPr>
          <c:marker>
            <c:symbol val="circle"/>
            <c:size val="3"/>
            <c:spPr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  <a:effectLst>
                <a:glow rad="63500">
                  <a:schemeClr val="accent1">
                    <a:satMod val="175000"/>
                    <a:alpha val="25000"/>
                  </a:schemeClr>
                </a:glow>
              </a:effectLst>
            </c:spPr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lt1">
                        <a:lumMod val="7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lt1">
                          <a:lumMod val="50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xVal>
            <c:numRef>
              <c:f>Sheet5!$D$5:$K$5</c:f>
              <c:numCache>
                <c:formatCode>General</c:formatCode>
                <c:ptCount val="8"/>
                <c:pt idx="0">
                  <c:v>2011</c:v>
                </c:pt>
                <c:pt idx="1">
                  <c:v>2012</c:v>
                </c:pt>
                <c:pt idx="2">
                  <c:v>2013</c:v>
                </c:pt>
                <c:pt idx="3">
                  <c:v>2014</c:v>
                </c:pt>
                <c:pt idx="4">
                  <c:v>2015</c:v>
                </c:pt>
                <c:pt idx="5">
                  <c:v>2016</c:v>
                </c:pt>
                <c:pt idx="6">
                  <c:v>2017</c:v>
                </c:pt>
                <c:pt idx="7">
                  <c:v>2018</c:v>
                </c:pt>
              </c:numCache>
            </c:numRef>
          </c:xVal>
          <c:yVal>
            <c:numRef>
              <c:f>Sheet5!$D$14:$K$14</c:f>
              <c:numCache>
                <c:formatCode>0.00%</c:formatCode>
                <c:ptCount val="8"/>
                <c:pt idx="0">
                  <c:v>6.4500000000000002E-2</c:v>
                </c:pt>
                <c:pt idx="1">
                  <c:v>5.7700000000000001E-2</c:v>
                </c:pt>
                <c:pt idx="2">
                  <c:v>5.5500000000000001E-2</c:v>
                </c:pt>
                <c:pt idx="3">
                  <c:v>5.16E-2</c:v>
                </c:pt>
                <c:pt idx="4">
                  <c:v>4.5600000000000002E-2</c:v>
                </c:pt>
                <c:pt idx="5">
                  <c:v>4.2799999999999998E-2</c:v>
                </c:pt>
                <c:pt idx="6">
                  <c:v>5.6099999999999997E-2</c:v>
                </c:pt>
                <c:pt idx="7">
                  <c:v>4.9200000000000001E-2</c:v>
                </c:pt>
              </c:numCache>
            </c:numRef>
          </c:yVal>
          <c:smooth val="1"/>
          <c:extLst xmlns:c16r2="http://schemas.microsoft.com/office/drawing/2015/06/chart">
            <c:ext xmlns:c16="http://schemas.microsoft.com/office/drawing/2014/chart" uri="{C3380CC4-5D6E-409C-BE32-E72D297353CC}">
              <c16:uniqueId val="{00000000-FECD-4F63-A142-9F43DCC0012C}"/>
            </c:ext>
          </c:extLst>
        </c:ser>
        <c:dLbls>
          <c:dLblPos val="t"/>
          <c:showLegendKey val="0"/>
          <c:showVal val="1"/>
          <c:showCatName val="0"/>
          <c:showSerName val="0"/>
          <c:showPercent val="0"/>
          <c:showBubbleSize val="0"/>
        </c:dLbls>
        <c:axId val="327785224"/>
        <c:axId val="327782872"/>
      </c:scatterChart>
      <c:valAx>
        <c:axId val="32778522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noFill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l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27782872"/>
        <c:crosses val="autoZero"/>
        <c:crossBetween val="midCat"/>
      </c:valAx>
      <c:valAx>
        <c:axId val="327782872"/>
        <c:scaling>
          <c:orientation val="minMax"/>
          <c:min val="3.5000000000000003E-2"/>
        </c:scaling>
        <c:delete val="0"/>
        <c:axPos val="l"/>
        <c:majorGridlines>
          <c:spPr>
            <a:ln w="9525" cap="flat" cmpd="sng" algn="ctr">
              <a:solidFill>
                <a:schemeClr val="dk1">
                  <a:lumMod val="65000"/>
                  <a:lumOff val="35000"/>
                  <a:alpha val="75000"/>
                </a:schemeClr>
              </a:solidFill>
              <a:round/>
            </a:ln>
            <a:effectLst/>
          </c:spPr>
        </c:majorGridlines>
        <c:numFmt formatCode="0.00%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lt1">
                <a:lumMod val="50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l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27785224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solidFill>
      <a:schemeClr val="dk1">
        <a:lumMod val="75000"/>
        <a:lumOff val="25000"/>
      </a:schemeClr>
    </a:solidFill>
    <a:ln w="9525" cap="flat" cmpd="sng" algn="ctr">
      <a:solidFill>
        <a:schemeClr val="dk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cap="none" baseline="0">
              <a:solidFill>
                <a:schemeClr val="lt1">
                  <a:lumMod val="8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smoothMarker"/>
        <c:varyColors val="0"/>
        <c:ser>
          <c:idx val="0"/>
          <c:order val="0"/>
          <c:tx>
            <c:strRef>
              <c:f>Sheet5!$C$9</c:f>
              <c:strCache>
                <c:ptCount val="1"/>
                <c:pt idx="0">
                  <c:v>Deposits</c:v>
                </c:pt>
              </c:strCache>
            </c:strRef>
          </c:tx>
          <c:spPr>
            <a:ln w="22225" cap="rnd">
              <a:solidFill>
                <a:schemeClr val="accent1"/>
              </a:solidFill>
            </a:ln>
            <a:effectLst>
              <a:glow rad="139700">
                <a:schemeClr val="accent1">
                  <a:satMod val="175000"/>
                  <a:alpha val="14000"/>
                </a:schemeClr>
              </a:glow>
            </a:effectLst>
          </c:spPr>
          <c:marker>
            <c:symbol val="circle"/>
            <c:size val="3"/>
            <c:spPr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  <a:effectLst>
                <a:glow rad="63500">
                  <a:schemeClr val="accent1">
                    <a:satMod val="175000"/>
                    <a:alpha val="25000"/>
                  </a:schemeClr>
                </a:glow>
              </a:effectLst>
            </c:spPr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lt1">
                        <a:lumMod val="7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lt1">
                          <a:lumMod val="50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xVal>
            <c:numRef>
              <c:f>Sheet5!$D$5:$K$5</c:f>
              <c:numCache>
                <c:formatCode>General</c:formatCode>
                <c:ptCount val="8"/>
                <c:pt idx="0">
                  <c:v>2011</c:v>
                </c:pt>
                <c:pt idx="1">
                  <c:v>2012</c:v>
                </c:pt>
                <c:pt idx="2">
                  <c:v>2013</c:v>
                </c:pt>
                <c:pt idx="3">
                  <c:v>2014</c:v>
                </c:pt>
                <c:pt idx="4">
                  <c:v>2015</c:v>
                </c:pt>
                <c:pt idx="5">
                  <c:v>2016</c:v>
                </c:pt>
                <c:pt idx="6">
                  <c:v>2017</c:v>
                </c:pt>
                <c:pt idx="7">
                  <c:v>2018</c:v>
                </c:pt>
              </c:numCache>
            </c:numRef>
          </c:xVal>
          <c:yVal>
            <c:numRef>
              <c:f>Sheet5!$D$9:$K$9</c:f>
              <c:numCache>
                <c:formatCode>_(* #,##0_);_(* \(#,##0\);_(* "-"_);_(@_)</c:formatCode>
                <c:ptCount val="8"/>
                <c:pt idx="0">
                  <c:v>5320</c:v>
                </c:pt>
                <c:pt idx="1">
                  <c:v>5518</c:v>
                </c:pt>
                <c:pt idx="2">
                  <c:v>5671</c:v>
                </c:pt>
                <c:pt idx="3">
                  <c:v>5785</c:v>
                </c:pt>
                <c:pt idx="4">
                  <c:v>5782</c:v>
                </c:pt>
                <c:pt idx="5">
                  <c:v>5658</c:v>
                </c:pt>
                <c:pt idx="6">
                  <c:v>5843</c:v>
                </c:pt>
                <c:pt idx="7">
                  <c:v>5993</c:v>
                </c:pt>
              </c:numCache>
            </c:numRef>
          </c:yVal>
          <c:smooth val="1"/>
          <c:extLst xmlns:c16r2="http://schemas.microsoft.com/office/drawing/2015/06/chart">
            <c:ext xmlns:c16="http://schemas.microsoft.com/office/drawing/2014/chart" uri="{C3380CC4-5D6E-409C-BE32-E72D297353CC}">
              <c16:uniqueId val="{00000000-6F93-4047-8695-FF6F7BE9AF6E}"/>
            </c:ext>
          </c:extLst>
        </c:ser>
        <c:dLbls>
          <c:dLblPos val="t"/>
          <c:showLegendKey val="0"/>
          <c:showVal val="1"/>
          <c:showCatName val="0"/>
          <c:showSerName val="0"/>
          <c:showPercent val="0"/>
          <c:showBubbleSize val="0"/>
        </c:dLbls>
        <c:axId val="327787184"/>
        <c:axId val="327782480"/>
      </c:scatterChart>
      <c:valAx>
        <c:axId val="32778718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noFill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l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27782480"/>
        <c:crosses val="autoZero"/>
        <c:crossBetween val="midCat"/>
      </c:valAx>
      <c:valAx>
        <c:axId val="32778248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dk1">
                  <a:lumMod val="65000"/>
                  <a:lumOff val="35000"/>
                  <a:alpha val="75000"/>
                </a:schemeClr>
              </a:solidFill>
              <a:round/>
            </a:ln>
            <a:effectLst/>
          </c:spPr>
        </c:majorGridlines>
        <c:numFmt formatCode="_(* #,##0_);_(* \(#,##0\);_(* &quot;-&quot;_);_(@_)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lt1">
                <a:lumMod val="50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l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27787184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solidFill>
      <a:schemeClr val="dk1">
        <a:lumMod val="75000"/>
        <a:lumOff val="25000"/>
      </a:schemeClr>
    </a:solidFill>
    <a:ln w="9525" cap="flat" cmpd="sng" algn="ctr">
      <a:solidFill>
        <a:schemeClr val="dk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cap="none" baseline="0">
              <a:solidFill>
                <a:schemeClr val="lt1">
                  <a:lumMod val="8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smoothMarker"/>
        <c:varyColors val="0"/>
        <c:ser>
          <c:idx val="0"/>
          <c:order val="0"/>
          <c:tx>
            <c:strRef>
              <c:f>Sheet5!$C$10</c:f>
              <c:strCache>
                <c:ptCount val="1"/>
                <c:pt idx="0">
                  <c:v>Member Shares</c:v>
                </c:pt>
              </c:strCache>
            </c:strRef>
          </c:tx>
          <c:spPr>
            <a:ln w="22225" cap="rnd">
              <a:solidFill>
                <a:schemeClr val="accent1"/>
              </a:solidFill>
            </a:ln>
            <a:effectLst>
              <a:glow rad="139700">
                <a:schemeClr val="accent1">
                  <a:satMod val="175000"/>
                  <a:alpha val="14000"/>
                </a:schemeClr>
              </a:glow>
            </a:effectLst>
          </c:spPr>
          <c:marker>
            <c:symbol val="circle"/>
            <c:size val="3"/>
            <c:spPr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  <a:effectLst>
                <a:glow rad="63500">
                  <a:schemeClr val="accent1">
                    <a:satMod val="175000"/>
                    <a:alpha val="25000"/>
                  </a:schemeClr>
                </a:glow>
              </a:effectLst>
            </c:spPr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lt1">
                        <a:lumMod val="7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lt1">
                          <a:lumMod val="50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xVal>
            <c:numRef>
              <c:f>Sheet5!$D$5:$K$5</c:f>
              <c:numCache>
                <c:formatCode>General</c:formatCode>
                <c:ptCount val="8"/>
                <c:pt idx="0">
                  <c:v>2011</c:v>
                </c:pt>
                <c:pt idx="1">
                  <c:v>2012</c:v>
                </c:pt>
                <c:pt idx="2">
                  <c:v>2013</c:v>
                </c:pt>
                <c:pt idx="3">
                  <c:v>2014</c:v>
                </c:pt>
                <c:pt idx="4">
                  <c:v>2015</c:v>
                </c:pt>
                <c:pt idx="5">
                  <c:v>2016</c:v>
                </c:pt>
                <c:pt idx="6">
                  <c:v>2017</c:v>
                </c:pt>
                <c:pt idx="7">
                  <c:v>2018</c:v>
                </c:pt>
              </c:numCache>
            </c:numRef>
          </c:xVal>
          <c:yVal>
            <c:numRef>
              <c:f>Sheet5!$D$10:$K$10</c:f>
              <c:numCache>
                <c:formatCode>_(* #,##0_);_(* \(#,##0\);_(* "-"_);_(@_)</c:formatCode>
                <c:ptCount val="8"/>
                <c:pt idx="0">
                  <c:v>2072</c:v>
                </c:pt>
                <c:pt idx="1">
                  <c:v>2189</c:v>
                </c:pt>
                <c:pt idx="2">
                  <c:v>2304</c:v>
                </c:pt>
                <c:pt idx="3">
                  <c:v>2342</c:v>
                </c:pt>
                <c:pt idx="4">
                  <c:v>2349</c:v>
                </c:pt>
                <c:pt idx="5">
                  <c:v>2309</c:v>
                </c:pt>
                <c:pt idx="6">
                  <c:v>2280</c:v>
                </c:pt>
                <c:pt idx="7">
                  <c:v>2279</c:v>
                </c:pt>
              </c:numCache>
            </c:numRef>
          </c:yVal>
          <c:smooth val="1"/>
          <c:extLst xmlns:c16r2="http://schemas.microsoft.com/office/drawing/2015/06/chart">
            <c:ext xmlns:c16="http://schemas.microsoft.com/office/drawing/2014/chart" uri="{C3380CC4-5D6E-409C-BE32-E72D297353CC}">
              <c16:uniqueId val="{00000000-473B-4329-BCF7-98E049755B53}"/>
            </c:ext>
          </c:extLst>
        </c:ser>
        <c:dLbls>
          <c:dLblPos val="t"/>
          <c:showLegendKey val="0"/>
          <c:showVal val="1"/>
          <c:showCatName val="0"/>
          <c:showSerName val="0"/>
          <c:showPercent val="0"/>
          <c:showBubbleSize val="0"/>
        </c:dLbls>
        <c:axId val="327786008"/>
        <c:axId val="327787576"/>
      </c:scatterChart>
      <c:valAx>
        <c:axId val="32778600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noFill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l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27787576"/>
        <c:crosses val="autoZero"/>
        <c:crossBetween val="midCat"/>
      </c:valAx>
      <c:valAx>
        <c:axId val="32778757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dk1">
                  <a:lumMod val="65000"/>
                  <a:lumOff val="35000"/>
                  <a:alpha val="75000"/>
                </a:schemeClr>
              </a:solidFill>
              <a:round/>
            </a:ln>
            <a:effectLst/>
          </c:spPr>
        </c:majorGridlines>
        <c:numFmt formatCode="_(* #,##0_);_(* \(#,##0\);_(* &quot;-&quot;_);_(@_)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lt1">
                <a:lumMod val="50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l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27786008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solidFill>
      <a:schemeClr val="dk1">
        <a:lumMod val="75000"/>
        <a:lumOff val="25000"/>
      </a:schemeClr>
    </a:solidFill>
    <a:ln w="9525" cap="flat" cmpd="sng" algn="ctr">
      <a:solidFill>
        <a:schemeClr val="dk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cap="none" baseline="0">
              <a:solidFill>
                <a:schemeClr val="lt1">
                  <a:lumMod val="8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smoothMarker"/>
        <c:varyColors val="0"/>
        <c:ser>
          <c:idx val="0"/>
          <c:order val="0"/>
          <c:tx>
            <c:strRef>
              <c:f>Sheet1!$A$1</c:f>
              <c:strCache>
                <c:ptCount val="1"/>
                <c:pt idx="0">
                  <c:v>Members</c:v>
                </c:pt>
              </c:strCache>
            </c:strRef>
          </c:tx>
          <c:spPr>
            <a:ln w="22225" cap="rnd">
              <a:solidFill>
                <a:schemeClr val="accent1"/>
              </a:solidFill>
            </a:ln>
            <a:effectLst>
              <a:glow rad="139700">
                <a:schemeClr val="accent1">
                  <a:satMod val="175000"/>
                  <a:alpha val="14000"/>
                </a:schemeClr>
              </a:glow>
            </a:effectLst>
          </c:spPr>
          <c:marker>
            <c:symbol val="circle"/>
            <c:size val="3"/>
            <c:spPr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  <a:effectLst>
                <a:glow rad="63500">
                  <a:schemeClr val="accent1">
                    <a:satMod val="175000"/>
                    <a:alpha val="25000"/>
                  </a:schemeClr>
                </a:glow>
              </a:effectLst>
            </c:spPr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lt1">
                        <a:lumMod val="7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lt1">
                          <a:lumMod val="50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xVal>
            <c:numRef>
              <c:f>Sheet1!$A$2:$A$7</c:f>
              <c:numCache>
                <c:formatCode>General</c:formatCode>
                <c:ptCount val="6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  <c:pt idx="5">
                  <c:v>2018</c:v>
                </c:pt>
              </c:numCache>
            </c:numRef>
          </c:xVal>
          <c:yVal>
            <c:numRef>
              <c:f>Sheet1!$B$2:$B$7</c:f>
              <c:numCache>
                <c:formatCode>General</c:formatCode>
                <c:ptCount val="6"/>
                <c:pt idx="0">
                  <c:v>930441</c:v>
                </c:pt>
                <c:pt idx="1">
                  <c:v>947528</c:v>
                </c:pt>
                <c:pt idx="2">
                  <c:v>970642</c:v>
                </c:pt>
                <c:pt idx="3">
                  <c:v>980226</c:v>
                </c:pt>
                <c:pt idx="4">
                  <c:v>988086</c:v>
                </c:pt>
                <c:pt idx="5">
                  <c:v>993946</c:v>
                </c:pt>
              </c:numCache>
            </c:numRef>
          </c:yVal>
          <c:smooth val="1"/>
          <c:extLst xmlns:c16r2="http://schemas.microsoft.com/office/drawing/2015/06/chart">
            <c:ext xmlns:c16="http://schemas.microsoft.com/office/drawing/2014/chart" uri="{C3380CC4-5D6E-409C-BE32-E72D297353CC}">
              <c16:uniqueId val="{00000000-DAF0-414B-852C-A3C902A5AF99}"/>
            </c:ext>
          </c:extLst>
        </c:ser>
        <c:dLbls>
          <c:dLblPos val="t"/>
          <c:showLegendKey val="0"/>
          <c:showVal val="1"/>
          <c:showCatName val="0"/>
          <c:showSerName val="0"/>
          <c:showPercent val="0"/>
          <c:showBubbleSize val="0"/>
        </c:dLbls>
        <c:axId val="327780520"/>
        <c:axId val="327780912"/>
      </c:scatterChart>
      <c:valAx>
        <c:axId val="32778052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noFill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l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27780912"/>
        <c:crosses val="autoZero"/>
        <c:crossBetween val="midCat"/>
      </c:valAx>
      <c:valAx>
        <c:axId val="327780912"/>
        <c:scaling>
          <c:orientation val="minMax"/>
          <c:min val="900000"/>
        </c:scaling>
        <c:delete val="0"/>
        <c:axPos val="l"/>
        <c:majorGridlines>
          <c:spPr>
            <a:ln w="9525" cap="flat" cmpd="sng" algn="ctr">
              <a:solidFill>
                <a:schemeClr val="dk1">
                  <a:lumMod val="65000"/>
                  <a:lumOff val="35000"/>
                  <a:alpha val="7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lt1">
                <a:lumMod val="50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l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27780520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solidFill>
      <a:schemeClr val="dk1">
        <a:lumMod val="75000"/>
        <a:lumOff val="25000"/>
      </a:schemeClr>
    </a:solidFill>
    <a:ln w="9525" cap="flat" cmpd="sng" algn="ctr">
      <a:solidFill>
        <a:schemeClr val="dk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  <c:extLst xmlns:c16r2="http://schemas.microsoft.com/office/drawing/2015/06/chart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cap="none" baseline="0">
              <a:solidFill>
                <a:schemeClr val="lt1">
                  <a:lumMod val="8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smoothMarker"/>
        <c:varyColors val="0"/>
        <c:ser>
          <c:idx val="0"/>
          <c:order val="0"/>
          <c:tx>
            <c:strRef>
              <c:f>Sheet5!$C$13</c:f>
              <c:strCache>
                <c:ptCount val="1"/>
                <c:pt idx="0">
                  <c:v>ROA</c:v>
                </c:pt>
              </c:strCache>
            </c:strRef>
          </c:tx>
          <c:spPr>
            <a:ln w="22225" cap="rnd">
              <a:solidFill>
                <a:schemeClr val="accent1"/>
              </a:solidFill>
            </a:ln>
            <a:effectLst>
              <a:glow rad="139700">
                <a:schemeClr val="accent1">
                  <a:satMod val="175000"/>
                  <a:alpha val="14000"/>
                </a:schemeClr>
              </a:glow>
            </a:effectLst>
          </c:spPr>
          <c:marker>
            <c:symbol val="circle"/>
            <c:size val="3"/>
            <c:spPr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  <a:effectLst>
                <a:glow rad="63500">
                  <a:schemeClr val="accent1">
                    <a:satMod val="175000"/>
                    <a:alpha val="25000"/>
                  </a:schemeClr>
                </a:glow>
              </a:effectLst>
            </c:spPr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lt1">
                        <a:lumMod val="7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lt1">
                          <a:lumMod val="50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xVal>
            <c:numRef>
              <c:f>Sheet5!$D$5:$K$5</c:f>
              <c:numCache>
                <c:formatCode>General</c:formatCode>
                <c:ptCount val="8"/>
                <c:pt idx="0">
                  <c:v>2011</c:v>
                </c:pt>
                <c:pt idx="1">
                  <c:v>2012</c:v>
                </c:pt>
                <c:pt idx="2">
                  <c:v>2013</c:v>
                </c:pt>
                <c:pt idx="3">
                  <c:v>2014</c:v>
                </c:pt>
                <c:pt idx="4">
                  <c:v>2015</c:v>
                </c:pt>
                <c:pt idx="5">
                  <c:v>2016</c:v>
                </c:pt>
                <c:pt idx="6">
                  <c:v>2017</c:v>
                </c:pt>
                <c:pt idx="7">
                  <c:v>2018</c:v>
                </c:pt>
              </c:numCache>
            </c:numRef>
          </c:xVal>
          <c:yVal>
            <c:numRef>
              <c:f>Sheet5!$D$13:$K$13</c:f>
              <c:numCache>
                <c:formatCode>0.00%</c:formatCode>
                <c:ptCount val="8"/>
                <c:pt idx="0">
                  <c:v>9.4999999999999998E-3</c:v>
                </c:pt>
                <c:pt idx="1">
                  <c:v>1.2E-2</c:v>
                </c:pt>
                <c:pt idx="2">
                  <c:v>1.17E-2</c:v>
                </c:pt>
                <c:pt idx="3">
                  <c:v>1.17E-2</c:v>
                </c:pt>
                <c:pt idx="4">
                  <c:v>1.0999999999999999E-2</c:v>
                </c:pt>
                <c:pt idx="5">
                  <c:v>7.4000000000000003E-3</c:v>
                </c:pt>
                <c:pt idx="6">
                  <c:v>2.8999999999999998E-3</c:v>
                </c:pt>
                <c:pt idx="7">
                  <c:v>2.8E-3</c:v>
                </c:pt>
              </c:numCache>
            </c:numRef>
          </c:yVal>
          <c:smooth val="1"/>
          <c:extLst xmlns:c16r2="http://schemas.microsoft.com/office/drawing/2015/06/chart">
            <c:ext xmlns:c16="http://schemas.microsoft.com/office/drawing/2014/chart" uri="{C3380CC4-5D6E-409C-BE32-E72D297353CC}">
              <c16:uniqueId val="{00000000-0AE2-4FFF-A1C7-1F951CBFE08B}"/>
            </c:ext>
          </c:extLst>
        </c:ser>
        <c:dLbls>
          <c:dLblPos val="t"/>
          <c:showLegendKey val="0"/>
          <c:showVal val="1"/>
          <c:showCatName val="0"/>
          <c:showSerName val="0"/>
          <c:showPercent val="0"/>
          <c:showBubbleSize val="0"/>
        </c:dLbls>
        <c:axId val="257416976"/>
        <c:axId val="257412664"/>
      </c:scatterChart>
      <c:valAx>
        <c:axId val="25741697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noFill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l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57412664"/>
        <c:crosses val="autoZero"/>
        <c:crossBetween val="midCat"/>
      </c:valAx>
      <c:valAx>
        <c:axId val="257412664"/>
        <c:scaling>
          <c:orientation val="minMax"/>
          <c:min val="0"/>
        </c:scaling>
        <c:delete val="0"/>
        <c:axPos val="l"/>
        <c:majorGridlines>
          <c:spPr>
            <a:ln w="9525" cap="flat" cmpd="sng" algn="ctr">
              <a:solidFill>
                <a:schemeClr val="dk1">
                  <a:lumMod val="65000"/>
                  <a:lumOff val="35000"/>
                  <a:alpha val="75000"/>
                </a:schemeClr>
              </a:solidFill>
              <a:round/>
            </a:ln>
            <a:effectLst/>
          </c:spPr>
        </c:majorGridlines>
        <c:numFmt formatCode="0.00%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lt1">
                <a:lumMod val="50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l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57416976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solidFill>
      <a:schemeClr val="dk1">
        <a:lumMod val="75000"/>
        <a:lumOff val="25000"/>
      </a:schemeClr>
    </a:solidFill>
    <a:ln w="9525" cap="flat" cmpd="sng" algn="ctr">
      <a:solidFill>
        <a:schemeClr val="dk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cap="none" baseline="0">
              <a:solidFill>
                <a:schemeClr val="lt1">
                  <a:lumMod val="8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smoothMarker"/>
        <c:varyColors val="0"/>
        <c:ser>
          <c:idx val="0"/>
          <c:order val="0"/>
          <c:tx>
            <c:strRef>
              <c:f>Sheet5!$C$11</c:f>
              <c:strCache>
                <c:ptCount val="1"/>
                <c:pt idx="0">
                  <c:v>Capital</c:v>
                </c:pt>
              </c:strCache>
            </c:strRef>
          </c:tx>
          <c:spPr>
            <a:ln w="22225" cap="rnd">
              <a:solidFill>
                <a:schemeClr val="accent1"/>
              </a:solidFill>
            </a:ln>
            <a:effectLst>
              <a:glow rad="139700">
                <a:schemeClr val="accent1">
                  <a:satMod val="175000"/>
                  <a:alpha val="14000"/>
                </a:schemeClr>
              </a:glow>
            </a:effectLst>
          </c:spPr>
          <c:marker>
            <c:symbol val="circle"/>
            <c:size val="3"/>
            <c:spPr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  <a:effectLst>
                <a:glow rad="63500">
                  <a:schemeClr val="accent1">
                    <a:satMod val="175000"/>
                    <a:alpha val="25000"/>
                  </a:schemeClr>
                </a:glow>
              </a:effectLst>
            </c:spPr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lt1">
                        <a:lumMod val="7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lt1">
                          <a:lumMod val="50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xVal>
            <c:numRef>
              <c:f>Sheet5!$D$5:$K$5</c:f>
              <c:numCache>
                <c:formatCode>General</c:formatCode>
                <c:ptCount val="8"/>
                <c:pt idx="0">
                  <c:v>2011</c:v>
                </c:pt>
                <c:pt idx="1">
                  <c:v>2012</c:v>
                </c:pt>
                <c:pt idx="2">
                  <c:v>2013</c:v>
                </c:pt>
                <c:pt idx="3">
                  <c:v>2014</c:v>
                </c:pt>
                <c:pt idx="4">
                  <c:v>2015</c:v>
                </c:pt>
                <c:pt idx="5">
                  <c:v>2016</c:v>
                </c:pt>
                <c:pt idx="6">
                  <c:v>2017</c:v>
                </c:pt>
                <c:pt idx="7">
                  <c:v>2018</c:v>
                </c:pt>
              </c:numCache>
            </c:numRef>
          </c:xVal>
          <c:yVal>
            <c:numRef>
              <c:f>Sheet5!$D$11:$K$11</c:f>
              <c:numCache>
                <c:formatCode>_(* #,##0_);_(* \(#,##0\);_(* "-"_);_(@_)</c:formatCode>
                <c:ptCount val="8"/>
                <c:pt idx="0">
                  <c:v>381</c:v>
                </c:pt>
                <c:pt idx="1">
                  <c:v>390</c:v>
                </c:pt>
                <c:pt idx="2">
                  <c:v>272</c:v>
                </c:pt>
                <c:pt idx="3">
                  <c:v>326</c:v>
                </c:pt>
                <c:pt idx="4">
                  <c:v>263</c:v>
                </c:pt>
                <c:pt idx="5">
                  <c:v>499</c:v>
                </c:pt>
                <c:pt idx="6">
                  <c:v>486</c:v>
                </c:pt>
                <c:pt idx="7">
                  <c:v>486</c:v>
                </c:pt>
              </c:numCache>
            </c:numRef>
          </c:yVal>
          <c:smooth val="1"/>
          <c:extLst xmlns:c16r2="http://schemas.microsoft.com/office/drawing/2015/06/chart">
            <c:ext xmlns:c16="http://schemas.microsoft.com/office/drawing/2014/chart" uri="{C3380CC4-5D6E-409C-BE32-E72D297353CC}">
              <c16:uniqueId val="{00000000-F0A6-43D2-ACB1-5C1E7CB745F5}"/>
            </c:ext>
          </c:extLst>
        </c:ser>
        <c:dLbls>
          <c:dLblPos val="t"/>
          <c:showLegendKey val="0"/>
          <c:showVal val="1"/>
          <c:showCatName val="0"/>
          <c:showSerName val="0"/>
          <c:showPercent val="0"/>
          <c:showBubbleSize val="0"/>
        </c:dLbls>
        <c:axId val="257414624"/>
        <c:axId val="257415408"/>
      </c:scatterChart>
      <c:valAx>
        <c:axId val="25741462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noFill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l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57415408"/>
        <c:crosses val="autoZero"/>
        <c:crossBetween val="midCat"/>
      </c:valAx>
      <c:valAx>
        <c:axId val="25741540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dk1">
                  <a:lumMod val="65000"/>
                  <a:lumOff val="35000"/>
                  <a:alpha val="75000"/>
                </a:schemeClr>
              </a:solidFill>
              <a:round/>
            </a:ln>
            <a:effectLst/>
          </c:spPr>
        </c:majorGridlines>
        <c:numFmt formatCode="_(* #,##0_);_(* \(#,##0\);_(* &quot;-&quot;_);_(@_)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lt1">
                <a:lumMod val="50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l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57414624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solidFill>
      <a:schemeClr val="dk1">
        <a:lumMod val="75000"/>
        <a:lumOff val="25000"/>
      </a:schemeClr>
    </a:solidFill>
    <a:ln w="9525" cap="flat" cmpd="sng" algn="ctr">
      <a:solidFill>
        <a:schemeClr val="dk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cap="none" baseline="0">
              <a:solidFill>
                <a:schemeClr val="lt1">
                  <a:lumMod val="8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smoothMarker"/>
        <c:varyColors val="0"/>
        <c:ser>
          <c:idx val="0"/>
          <c:order val="0"/>
          <c:tx>
            <c:strRef>
              <c:f>Sheet5!$C$15</c:f>
              <c:strCache>
                <c:ptCount val="1"/>
                <c:pt idx="0">
                  <c:v>Capital Percentage</c:v>
                </c:pt>
              </c:strCache>
            </c:strRef>
          </c:tx>
          <c:spPr>
            <a:ln w="22225" cap="rnd">
              <a:solidFill>
                <a:schemeClr val="accent1"/>
              </a:solidFill>
            </a:ln>
            <a:effectLst>
              <a:glow rad="139700">
                <a:schemeClr val="accent1">
                  <a:satMod val="175000"/>
                  <a:alpha val="14000"/>
                </a:schemeClr>
              </a:glow>
            </a:effectLst>
          </c:spPr>
          <c:marker>
            <c:symbol val="circle"/>
            <c:size val="3"/>
            <c:spPr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  <a:effectLst>
                <a:glow rad="63500">
                  <a:schemeClr val="accent1">
                    <a:satMod val="175000"/>
                    <a:alpha val="25000"/>
                  </a:schemeClr>
                </a:glow>
              </a:effectLst>
            </c:spPr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lt1">
                        <a:lumMod val="7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lt1">
                          <a:lumMod val="50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xVal>
            <c:numRef>
              <c:f>Sheet5!$D$5:$K$5</c:f>
              <c:numCache>
                <c:formatCode>General</c:formatCode>
                <c:ptCount val="8"/>
                <c:pt idx="0">
                  <c:v>2011</c:v>
                </c:pt>
                <c:pt idx="1">
                  <c:v>2012</c:v>
                </c:pt>
                <c:pt idx="2">
                  <c:v>2013</c:v>
                </c:pt>
                <c:pt idx="3">
                  <c:v>2014</c:v>
                </c:pt>
                <c:pt idx="4">
                  <c:v>2015</c:v>
                </c:pt>
                <c:pt idx="5">
                  <c:v>2016</c:v>
                </c:pt>
                <c:pt idx="6">
                  <c:v>2017</c:v>
                </c:pt>
                <c:pt idx="7">
                  <c:v>2018</c:v>
                </c:pt>
              </c:numCache>
            </c:numRef>
          </c:xVal>
          <c:yVal>
            <c:numRef>
              <c:f>Sheet5!$D$15:$K$15</c:f>
              <c:numCache>
                <c:formatCode>0.00%</c:formatCode>
                <c:ptCount val="8"/>
                <c:pt idx="0">
                  <c:v>4.8307341194370482E-2</c:v>
                </c:pt>
                <c:pt idx="1">
                  <c:v>4.7456802141640303E-2</c:v>
                </c:pt>
                <c:pt idx="2">
                  <c:v>3.2578751946340877E-2</c:v>
                </c:pt>
                <c:pt idx="3">
                  <c:v>3.8093012386071511E-2</c:v>
                </c:pt>
                <c:pt idx="4">
                  <c:v>3.0922986478542035E-2</c:v>
                </c:pt>
                <c:pt idx="5">
                  <c:v>5.8246760826426984E-2</c:v>
                </c:pt>
                <c:pt idx="6">
                  <c:v>5.5772320403947667E-2</c:v>
                </c:pt>
                <c:pt idx="7">
                  <c:v>5.4896645205015249E-2</c:v>
                </c:pt>
              </c:numCache>
            </c:numRef>
          </c:yVal>
          <c:smooth val="1"/>
          <c:extLst xmlns:c16r2="http://schemas.microsoft.com/office/drawing/2015/06/chart">
            <c:ext xmlns:c16="http://schemas.microsoft.com/office/drawing/2014/chart" uri="{C3380CC4-5D6E-409C-BE32-E72D297353CC}">
              <c16:uniqueId val="{00000000-342D-4964-8458-1269DFF26BDD}"/>
            </c:ext>
          </c:extLst>
        </c:ser>
        <c:dLbls>
          <c:dLblPos val="t"/>
          <c:showLegendKey val="0"/>
          <c:showVal val="1"/>
          <c:showCatName val="0"/>
          <c:showSerName val="0"/>
          <c:showPercent val="0"/>
          <c:showBubbleSize val="0"/>
        </c:dLbls>
        <c:axId val="257413840"/>
        <c:axId val="257411488"/>
      </c:scatterChart>
      <c:valAx>
        <c:axId val="25741384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noFill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l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57411488"/>
        <c:crosses val="autoZero"/>
        <c:crossBetween val="midCat"/>
      </c:valAx>
      <c:valAx>
        <c:axId val="257411488"/>
        <c:scaling>
          <c:orientation val="minMax"/>
          <c:min val="2.0000000000000004E-2"/>
        </c:scaling>
        <c:delete val="0"/>
        <c:axPos val="l"/>
        <c:majorGridlines>
          <c:spPr>
            <a:ln w="9525" cap="flat" cmpd="sng" algn="ctr">
              <a:solidFill>
                <a:schemeClr val="dk1">
                  <a:lumMod val="65000"/>
                  <a:lumOff val="35000"/>
                  <a:alpha val="75000"/>
                </a:schemeClr>
              </a:solidFill>
              <a:round/>
            </a:ln>
            <a:effectLst/>
          </c:spPr>
        </c:majorGridlines>
        <c:numFmt formatCode="0.00%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lt1">
                <a:lumMod val="50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l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57413840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solidFill>
      <a:schemeClr val="dk1">
        <a:lumMod val="75000"/>
        <a:lumOff val="25000"/>
      </a:schemeClr>
    </a:solidFill>
    <a:ln w="9525" cap="flat" cmpd="sng" algn="ctr">
      <a:solidFill>
        <a:schemeClr val="dk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5">
  <cs:axisTitle>
    <cs:lnRef idx="0"/>
    <cs:fillRef idx="0"/>
    <cs:effectRef idx="0"/>
    <cs:fontRef idx="minor">
      <a:schemeClr val="lt1">
        <a:lumMod val="75000"/>
      </a:schemeClr>
    </cs:fontRef>
    <cs:defRPr sz="900" b="1" kern="1200"/>
  </cs:axisTitle>
  <cs:categoryAxis>
    <cs:lnRef idx="0"/>
    <cs:fillRef idx="0"/>
    <cs:effectRef idx="0"/>
    <cs:fontRef idx="minor">
      <a:schemeClr val="lt1">
        <a:lumMod val="75000"/>
      </a:schemeClr>
    </cs:fontRef>
    <cs:defRPr sz="900" kern="1200"/>
  </cs:categoryAxis>
  <cs:chartArea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lt1">
        <a:lumMod val="75000"/>
      </a:schemeClr>
    </cs:fontRef>
    <cs:defRPr sz="900" kern="1200"/>
  </cs:dataLabel>
  <cs:dataLabelCallout>
    <cs:lnRef idx="0"/>
    <cs:fillRef idx="0"/>
    <cs:effectRef idx="0"/>
    <cs:fontRef idx="minor">
      <a:schemeClr val="lt1">
        <a:lumMod val="15000"/>
        <a:lumOff val="85000"/>
      </a:schemeClr>
    </cs:fontRef>
    <cs:spPr>
      <a:solidFill>
        <a:schemeClr val="dk1">
          <a:lumMod val="65000"/>
          <a:lumOff val="35000"/>
        </a:schemeClr>
      </a:solidFill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0"/>
    <cs:effectRef idx="0">
      <cs:styleClr val="auto"/>
    </cs:effectRef>
    <cs:fontRef idx="minor">
      <a:schemeClr val="dk1"/>
    </cs:fontRef>
    <cs:spPr>
      <a:ln w="9525" cap="flat" cmpd="sng" algn="ctr">
        <a:solidFill>
          <a:schemeClr val="phClr"/>
        </a:solidFill>
        <a:miter lim="800000"/>
      </a:ln>
      <a:effectLst>
        <a:glow rad="63500">
          <a:schemeClr val="phClr">
            <a:satMod val="175000"/>
            <a:alpha val="25000"/>
          </a:schemeClr>
        </a:glow>
      </a:effectLst>
    </cs:spPr>
  </cs:dataPoint>
  <cs:dataPoint3D>
    <cs:lnRef idx="0">
      <cs:styleClr val="auto"/>
    </cs:lnRef>
    <cs:fillRef idx="0">
      <cs:styleClr val="auto"/>
    </cs:fillRef>
    <cs:effectRef idx="0">
      <cs:styleClr val="auto"/>
    </cs:effectRef>
    <cs:fontRef idx="minor">
      <a:schemeClr val="dk1"/>
    </cs:fontRef>
    <cs:spPr>
      <a:ln w="9525" cap="flat" cmpd="sng" algn="ctr">
        <a:solidFill>
          <a:schemeClr val="phClr"/>
        </a:solidFill>
        <a:miter lim="800000"/>
      </a:ln>
      <a:effectLst>
        <a:glow rad="63500">
          <a:schemeClr val="phClr">
            <a:satMod val="175000"/>
            <a:alpha val="25000"/>
          </a:schemeClr>
        </a:glow>
      </a:effectLst>
    </cs:spPr>
  </cs:dataPoint3D>
  <cs:dataPointLine>
    <cs:lnRef idx="0">
      <cs:styleClr val="auto"/>
    </cs:lnRef>
    <cs:fillRef idx="0">
      <cs:styleClr val="auto"/>
    </cs:fillRef>
    <cs:effectRef idx="0">
      <cs:styleClr val="auto"/>
    </cs:effectRef>
    <cs:fontRef idx="minor">
      <a:schemeClr val="dk1"/>
    </cs:fontRef>
    <cs:spPr>
      <a:ln w="22225" cap="rnd">
        <a:solidFill>
          <a:schemeClr val="phClr"/>
        </a:solidFill>
      </a:ln>
      <a:effectLst>
        <a:glow rad="139700">
          <a:schemeClr val="phClr">
            <a:satMod val="175000"/>
            <a:alpha val="14000"/>
          </a:schemeClr>
        </a:glow>
      </a:effectLst>
    </cs:spPr>
  </cs:dataPointLine>
  <cs:dataPointMarker>
    <cs:lnRef idx="0">
      <cs:styleClr val="auto"/>
    </cs:lnRef>
    <cs:fillRef idx="0">
      <cs:styleClr val="auto"/>
    </cs:fillRef>
    <cs:effectRef idx="0">
      <cs:styleClr val="auto"/>
    </cs:effectRef>
    <cs:fontRef idx="minor">
      <a:schemeClr val="dk1"/>
    </cs:fontRef>
    <cs:spPr>
      <a:solidFill>
        <a:schemeClr val="phClr">
          <a:lumMod val="60000"/>
          <a:lumOff val="40000"/>
        </a:schemeClr>
      </a:solidFill>
      <a:effectLst>
        <a:glow rad="63500">
          <a:schemeClr val="phClr">
            <a:satMod val="175000"/>
            <a:alpha val="25000"/>
          </a:schemeClr>
        </a:glow>
      </a:effectLst>
    </cs:spPr>
  </cs:dataPointMarker>
  <cs:dataPointMarkerLayout symbol="circle" size="3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lt1">
        <a:lumMod val="75000"/>
      </a:schemeClr>
    </cs:fontRef>
    <cs:spPr>
      <a:ln w="9525">
        <a:solidFill>
          <a:schemeClr val="dk1">
            <a:lumMod val="50000"/>
            <a:lumOff val="50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lt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75000"/>
          </a:schemeClr>
        </a:solidFill>
        <a:round/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lt1">
            <a:lumMod val="50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lt1">
            <a:lumMod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dk1">
            <a:lumMod val="65000"/>
            <a:lumOff val="35000"/>
            <a:alpha val="7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dk1">
            <a:lumMod val="65000"/>
            <a:lumOff val="35000"/>
            <a:alpha val="2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lt1">
            <a:lumMod val="50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lt1">
            <a:lumMod val="50000"/>
          </a:schemeClr>
        </a:solidFill>
        <a:round/>
      </a:ln>
    </cs:spPr>
  </cs:leaderLine>
  <cs:legend>
    <cs:lnRef idx="0"/>
    <cs:fillRef idx="0"/>
    <cs:effectRef idx="0"/>
    <cs:fontRef idx="minor">
      <a:schemeClr val="lt1">
        <a:lumMod val="75000"/>
      </a:schemeClr>
    </cs:fontRef>
    <cs:defRPr sz="900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lt1">
        <a:lumMod val="75000"/>
      </a:schemeClr>
    </cs:fontRef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lt1">
            <a:lumMod val="50000"/>
          </a:schemeClr>
        </a:solidFill>
        <a:round/>
      </a:ln>
    </cs:spPr>
  </cs:seriesLine>
  <cs:title>
    <cs:lnRef idx="0"/>
    <cs:fillRef idx="0"/>
    <cs:effectRef idx="0"/>
    <cs:fontRef idx="minor">
      <a:schemeClr val="lt1">
        <a:lumMod val="85000"/>
      </a:schemeClr>
    </cs:fontRef>
    <cs:defRPr sz="1400" b="1" kern="1200" cap="none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25400" cap="rnd">
        <a:solidFill>
          <a:schemeClr val="phClr">
            <a:alpha val="50000"/>
          </a:schemeClr>
        </a:solidFill>
      </a:ln>
    </cs:spPr>
  </cs:trendline>
  <cs:trendlineLabel>
    <cs:lnRef idx="0"/>
    <cs:fillRef idx="0"/>
    <cs:effectRef idx="0"/>
    <cs:fontRef idx="minor">
      <a:schemeClr val="lt1">
        <a:lumMod val="7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>
          <a:lumMod val="85000"/>
        </a:schemeClr>
      </a:solidFill>
      <a:ln w="9525">
        <a:solidFill>
          <a:schemeClr val="dk1">
            <a:lumMod val="50000"/>
          </a:schemeClr>
        </a:solidFill>
        <a:round/>
      </a:ln>
    </cs:spPr>
  </cs:upBar>
  <cs:valueAxis>
    <cs:lnRef idx="0"/>
    <cs:fillRef idx="0"/>
    <cs:effectRef idx="0"/>
    <cs:fontRef idx="minor">
      <a:schemeClr val="lt1">
        <a:lumMod val="75000"/>
      </a:schemeClr>
    </cs:fontRef>
    <cs:spPr>
      <a:ln w="9525" cap="flat" cmpd="sng" algn="ctr">
        <a:solidFill>
          <a:schemeClr val="lt1">
            <a:lumMod val="50000"/>
          </a:schemeClr>
        </a:solidFill>
        <a:round/>
      </a:ln>
    </cs:spPr>
    <cs:defRPr sz="900" kern="1200"/>
    <cs:bodyPr/>
  </cs:valueAxis>
  <cs:wall>
    <cs:lnRef idx="0"/>
    <cs:fillRef idx="0"/>
    <cs:effectRef idx="0"/>
    <cs:fontRef idx="minor">
      <a:schemeClr val="dk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45">
  <cs:axisTitle>
    <cs:lnRef idx="0"/>
    <cs:fillRef idx="0"/>
    <cs:effectRef idx="0"/>
    <cs:fontRef idx="minor">
      <a:schemeClr val="lt1">
        <a:lumMod val="75000"/>
      </a:schemeClr>
    </cs:fontRef>
    <cs:defRPr sz="900" b="1" kern="1200"/>
  </cs:axisTitle>
  <cs:categoryAxis>
    <cs:lnRef idx="0"/>
    <cs:fillRef idx="0"/>
    <cs:effectRef idx="0"/>
    <cs:fontRef idx="minor">
      <a:schemeClr val="lt1">
        <a:lumMod val="75000"/>
      </a:schemeClr>
    </cs:fontRef>
    <cs:defRPr sz="900" kern="1200"/>
  </cs:categoryAxis>
  <cs:chartArea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lt1">
        <a:lumMod val="75000"/>
      </a:schemeClr>
    </cs:fontRef>
    <cs:defRPr sz="900" kern="1200"/>
  </cs:dataLabel>
  <cs:dataLabelCallout>
    <cs:lnRef idx="0"/>
    <cs:fillRef idx="0"/>
    <cs:effectRef idx="0"/>
    <cs:fontRef idx="minor">
      <a:schemeClr val="lt1">
        <a:lumMod val="15000"/>
        <a:lumOff val="85000"/>
      </a:schemeClr>
    </cs:fontRef>
    <cs:spPr>
      <a:solidFill>
        <a:schemeClr val="dk1">
          <a:lumMod val="65000"/>
          <a:lumOff val="35000"/>
        </a:schemeClr>
      </a:solidFill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0"/>
    <cs:effectRef idx="0">
      <cs:styleClr val="auto"/>
    </cs:effectRef>
    <cs:fontRef idx="minor">
      <a:schemeClr val="dk1"/>
    </cs:fontRef>
    <cs:spPr>
      <a:ln w="9525" cap="flat" cmpd="sng" algn="ctr">
        <a:solidFill>
          <a:schemeClr val="phClr"/>
        </a:solidFill>
        <a:miter lim="800000"/>
      </a:ln>
      <a:effectLst>
        <a:glow rad="63500">
          <a:schemeClr val="phClr">
            <a:satMod val="175000"/>
            <a:alpha val="25000"/>
          </a:schemeClr>
        </a:glow>
      </a:effectLst>
    </cs:spPr>
  </cs:dataPoint>
  <cs:dataPoint3D>
    <cs:lnRef idx="0">
      <cs:styleClr val="auto"/>
    </cs:lnRef>
    <cs:fillRef idx="0">
      <cs:styleClr val="auto"/>
    </cs:fillRef>
    <cs:effectRef idx="0">
      <cs:styleClr val="auto"/>
    </cs:effectRef>
    <cs:fontRef idx="minor">
      <a:schemeClr val="dk1"/>
    </cs:fontRef>
    <cs:spPr>
      <a:ln w="9525" cap="flat" cmpd="sng" algn="ctr">
        <a:solidFill>
          <a:schemeClr val="phClr"/>
        </a:solidFill>
        <a:miter lim="800000"/>
      </a:ln>
      <a:effectLst>
        <a:glow rad="63500">
          <a:schemeClr val="phClr">
            <a:satMod val="175000"/>
            <a:alpha val="25000"/>
          </a:schemeClr>
        </a:glow>
      </a:effectLst>
    </cs:spPr>
  </cs:dataPoint3D>
  <cs:dataPointLine>
    <cs:lnRef idx="0">
      <cs:styleClr val="auto"/>
    </cs:lnRef>
    <cs:fillRef idx="0">
      <cs:styleClr val="auto"/>
    </cs:fillRef>
    <cs:effectRef idx="0">
      <cs:styleClr val="auto"/>
    </cs:effectRef>
    <cs:fontRef idx="minor">
      <a:schemeClr val="dk1"/>
    </cs:fontRef>
    <cs:spPr>
      <a:ln w="22225" cap="rnd">
        <a:solidFill>
          <a:schemeClr val="phClr"/>
        </a:solidFill>
      </a:ln>
      <a:effectLst>
        <a:glow rad="139700">
          <a:schemeClr val="phClr">
            <a:satMod val="175000"/>
            <a:alpha val="14000"/>
          </a:schemeClr>
        </a:glow>
      </a:effectLst>
    </cs:spPr>
  </cs:dataPointLine>
  <cs:dataPointMarker>
    <cs:lnRef idx="0">
      <cs:styleClr val="auto"/>
    </cs:lnRef>
    <cs:fillRef idx="0">
      <cs:styleClr val="auto"/>
    </cs:fillRef>
    <cs:effectRef idx="0">
      <cs:styleClr val="auto"/>
    </cs:effectRef>
    <cs:fontRef idx="minor">
      <a:schemeClr val="dk1"/>
    </cs:fontRef>
    <cs:spPr>
      <a:solidFill>
        <a:schemeClr val="phClr">
          <a:lumMod val="60000"/>
          <a:lumOff val="40000"/>
        </a:schemeClr>
      </a:solidFill>
      <a:effectLst>
        <a:glow rad="63500">
          <a:schemeClr val="phClr">
            <a:satMod val="175000"/>
            <a:alpha val="25000"/>
          </a:schemeClr>
        </a:glow>
      </a:effectLst>
    </cs:spPr>
  </cs:dataPointMarker>
  <cs:dataPointMarkerLayout symbol="circle" size="3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lt1">
        <a:lumMod val="75000"/>
      </a:schemeClr>
    </cs:fontRef>
    <cs:spPr>
      <a:ln w="9525">
        <a:solidFill>
          <a:schemeClr val="dk1">
            <a:lumMod val="50000"/>
            <a:lumOff val="50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lt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75000"/>
          </a:schemeClr>
        </a:solidFill>
        <a:round/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lt1">
            <a:lumMod val="50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lt1">
            <a:lumMod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dk1">
            <a:lumMod val="65000"/>
            <a:lumOff val="35000"/>
            <a:alpha val="7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dk1">
            <a:lumMod val="65000"/>
            <a:lumOff val="35000"/>
            <a:alpha val="2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lt1">
            <a:lumMod val="50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lt1">
            <a:lumMod val="50000"/>
          </a:schemeClr>
        </a:solidFill>
        <a:round/>
      </a:ln>
    </cs:spPr>
  </cs:leaderLine>
  <cs:legend>
    <cs:lnRef idx="0"/>
    <cs:fillRef idx="0"/>
    <cs:effectRef idx="0"/>
    <cs:fontRef idx="minor">
      <a:schemeClr val="lt1">
        <a:lumMod val="75000"/>
      </a:schemeClr>
    </cs:fontRef>
    <cs:defRPr sz="900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lt1">
        <a:lumMod val="75000"/>
      </a:schemeClr>
    </cs:fontRef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lt1">
            <a:lumMod val="50000"/>
          </a:schemeClr>
        </a:solidFill>
        <a:round/>
      </a:ln>
    </cs:spPr>
  </cs:seriesLine>
  <cs:title>
    <cs:lnRef idx="0"/>
    <cs:fillRef idx="0"/>
    <cs:effectRef idx="0"/>
    <cs:fontRef idx="minor">
      <a:schemeClr val="lt1">
        <a:lumMod val="85000"/>
      </a:schemeClr>
    </cs:fontRef>
    <cs:defRPr sz="1400" b="1" kern="1200" cap="none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25400" cap="rnd">
        <a:solidFill>
          <a:schemeClr val="phClr">
            <a:alpha val="50000"/>
          </a:schemeClr>
        </a:solidFill>
      </a:ln>
    </cs:spPr>
  </cs:trendline>
  <cs:trendlineLabel>
    <cs:lnRef idx="0"/>
    <cs:fillRef idx="0"/>
    <cs:effectRef idx="0"/>
    <cs:fontRef idx="minor">
      <a:schemeClr val="lt1">
        <a:lumMod val="7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>
          <a:lumMod val="85000"/>
        </a:schemeClr>
      </a:solidFill>
      <a:ln w="9525">
        <a:solidFill>
          <a:schemeClr val="dk1">
            <a:lumMod val="50000"/>
          </a:schemeClr>
        </a:solidFill>
        <a:round/>
      </a:ln>
    </cs:spPr>
  </cs:upBar>
  <cs:valueAxis>
    <cs:lnRef idx="0"/>
    <cs:fillRef idx="0"/>
    <cs:effectRef idx="0"/>
    <cs:fontRef idx="minor">
      <a:schemeClr val="lt1">
        <a:lumMod val="75000"/>
      </a:schemeClr>
    </cs:fontRef>
    <cs:spPr>
      <a:ln w="9525" cap="flat" cmpd="sng" algn="ctr">
        <a:solidFill>
          <a:schemeClr val="lt1">
            <a:lumMod val="50000"/>
          </a:schemeClr>
        </a:solidFill>
        <a:round/>
      </a:ln>
    </cs:spPr>
    <cs:defRPr sz="900" kern="1200"/>
    <cs:bodyPr/>
  </cs:valueAxis>
  <cs:wall>
    <cs:lnRef idx="0"/>
    <cs:fillRef idx="0"/>
    <cs:effectRef idx="0"/>
    <cs:fontRef idx="minor">
      <a:schemeClr val="dk1"/>
    </cs:fontRef>
  </cs:wall>
</cs:chartStyle>
</file>

<file path=ppt/charts/style3.xml><?xml version="1.0" encoding="utf-8"?>
<cs:chartStyle xmlns:cs="http://schemas.microsoft.com/office/drawing/2012/chartStyle" xmlns:a="http://schemas.openxmlformats.org/drawingml/2006/main" id="245">
  <cs:axisTitle>
    <cs:lnRef idx="0"/>
    <cs:fillRef idx="0"/>
    <cs:effectRef idx="0"/>
    <cs:fontRef idx="minor">
      <a:schemeClr val="lt1">
        <a:lumMod val="75000"/>
      </a:schemeClr>
    </cs:fontRef>
    <cs:defRPr sz="900" b="1" kern="1200"/>
  </cs:axisTitle>
  <cs:categoryAxis>
    <cs:lnRef idx="0"/>
    <cs:fillRef idx="0"/>
    <cs:effectRef idx="0"/>
    <cs:fontRef idx="minor">
      <a:schemeClr val="lt1">
        <a:lumMod val="75000"/>
      </a:schemeClr>
    </cs:fontRef>
    <cs:defRPr sz="900" kern="1200"/>
  </cs:categoryAxis>
  <cs:chartArea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lt1">
        <a:lumMod val="75000"/>
      </a:schemeClr>
    </cs:fontRef>
    <cs:defRPr sz="900" kern="1200"/>
  </cs:dataLabel>
  <cs:dataLabelCallout>
    <cs:lnRef idx="0"/>
    <cs:fillRef idx="0"/>
    <cs:effectRef idx="0"/>
    <cs:fontRef idx="minor">
      <a:schemeClr val="lt1">
        <a:lumMod val="15000"/>
        <a:lumOff val="85000"/>
      </a:schemeClr>
    </cs:fontRef>
    <cs:spPr>
      <a:solidFill>
        <a:schemeClr val="dk1">
          <a:lumMod val="65000"/>
          <a:lumOff val="35000"/>
        </a:schemeClr>
      </a:solidFill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0"/>
    <cs:effectRef idx="0">
      <cs:styleClr val="auto"/>
    </cs:effectRef>
    <cs:fontRef idx="minor">
      <a:schemeClr val="dk1"/>
    </cs:fontRef>
    <cs:spPr>
      <a:ln w="9525" cap="flat" cmpd="sng" algn="ctr">
        <a:solidFill>
          <a:schemeClr val="phClr"/>
        </a:solidFill>
        <a:miter lim="800000"/>
      </a:ln>
      <a:effectLst>
        <a:glow rad="63500">
          <a:schemeClr val="phClr">
            <a:satMod val="175000"/>
            <a:alpha val="25000"/>
          </a:schemeClr>
        </a:glow>
      </a:effectLst>
    </cs:spPr>
  </cs:dataPoint>
  <cs:dataPoint3D>
    <cs:lnRef idx="0">
      <cs:styleClr val="auto"/>
    </cs:lnRef>
    <cs:fillRef idx="0">
      <cs:styleClr val="auto"/>
    </cs:fillRef>
    <cs:effectRef idx="0">
      <cs:styleClr val="auto"/>
    </cs:effectRef>
    <cs:fontRef idx="minor">
      <a:schemeClr val="dk1"/>
    </cs:fontRef>
    <cs:spPr>
      <a:ln w="9525" cap="flat" cmpd="sng" algn="ctr">
        <a:solidFill>
          <a:schemeClr val="phClr"/>
        </a:solidFill>
        <a:miter lim="800000"/>
      </a:ln>
      <a:effectLst>
        <a:glow rad="63500">
          <a:schemeClr val="phClr">
            <a:satMod val="175000"/>
            <a:alpha val="25000"/>
          </a:schemeClr>
        </a:glow>
      </a:effectLst>
    </cs:spPr>
  </cs:dataPoint3D>
  <cs:dataPointLine>
    <cs:lnRef idx="0">
      <cs:styleClr val="auto"/>
    </cs:lnRef>
    <cs:fillRef idx="0">
      <cs:styleClr val="auto"/>
    </cs:fillRef>
    <cs:effectRef idx="0">
      <cs:styleClr val="auto"/>
    </cs:effectRef>
    <cs:fontRef idx="minor">
      <a:schemeClr val="dk1"/>
    </cs:fontRef>
    <cs:spPr>
      <a:ln w="22225" cap="rnd">
        <a:solidFill>
          <a:schemeClr val="phClr"/>
        </a:solidFill>
      </a:ln>
      <a:effectLst>
        <a:glow rad="139700">
          <a:schemeClr val="phClr">
            <a:satMod val="175000"/>
            <a:alpha val="14000"/>
          </a:schemeClr>
        </a:glow>
      </a:effectLst>
    </cs:spPr>
  </cs:dataPointLine>
  <cs:dataPointMarker>
    <cs:lnRef idx="0">
      <cs:styleClr val="auto"/>
    </cs:lnRef>
    <cs:fillRef idx="0">
      <cs:styleClr val="auto"/>
    </cs:fillRef>
    <cs:effectRef idx="0">
      <cs:styleClr val="auto"/>
    </cs:effectRef>
    <cs:fontRef idx="minor">
      <a:schemeClr val="dk1"/>
    </cs:fontRef>
    <cs:spPr>
      <a:solidFill>
        <a:schemeClr val="phClr">
          <a:lumMod val="60000"/>
          <a:lumOff val="40000"/>
        </a:schemeClr>
      </a:solidFill>
      <a:effectLst>
        <a:glow rad="63500">
          <a:schemeClr val="phClr">
            <a:satMod val="175000"/>
            <a:alpha val="25000"/>
          </a:schemeClr>
        </a:glow>
      </a:effectLst>
    </cs:spPr>
  </cs:dataPointMarker>
  <cs:dataPointMarkerLayout symbol="circle" size="3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lt1">
        <a:lumMod val="75000"/>
      </a:schemeClr>
    </cs:fontRef>
    <cs:spPr>
      <a:ln w="9525">
        <a:solidFill>
          <a:schemeClr val="dk1">
            <a:lumMod val="50000"/>
            <a:lumOff val="50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lt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75000"/>
          </a:schemeClr>
        </a:solidFill>
        <a:round/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lt1">
            <a:lumMod val="50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lt1">
            <a:lumMod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dk1">
            <a:lumMod val="65000"/>
            <a:lumOff val="35000"/>
            <a:alpha val="7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dk1">
            <a:lumMod val="65000"/>
            <a:lumOff val="35000"/>
            <a:alpha val="2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lt1">
            <a:lumMod val="50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lt1">
            <a:lumMod val="50000"/>
          </a:schemeClr>
        </a:solidFill>
        <a:round/>
      </a:ln>
    </cs:spPr>
  </cs:leaderLine>
  <cs:legend>
    <cs:lnRef idx="0"/>
    <cs:fillRef idx="0"/>
    <cs:effectRef idx="0"/>
    <cs:fontRef idx="minor">
      <a:schemeClr val="lt1">
        <a:lumMod val="75000"/>
      </a:schemeClr>
    </cs:fontRef>
    <cs:defRPr sz="900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lt1">
        <a:lumMod val="75000"/>
      </a:schemeClr>
    </cs:fontRef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lt1">
            <a:lumMod val="50000"/>
          </a:schemeClr>
        </a:solidFill>
        <a:round/>
      </a:ln>
    </cs:spPr>
  </cs:seriesLine>
  <cs:title>
    <cs:lnRef idx="0"/>
    <cs:fillRef idx="0"/>
    <cs:effectRef idx="0"/>
    <cs:fontRef idx="minor">
      <a:schemeClr val="lt1">
        <a:lumMod val="85000"/>
      </a:schemeClr>
    </cs:fontRef>
    <cs:defRPr sz="1400" b="1" kern="1200" cap="none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25400" cap="rnd">
        <a:solidFill>
          <a:schemeClr val="phClr">
            <a:alpha val="50000"/>
          </a:schemeClr>
        </a:solidFill>
      </a:ln>
    </cs:spPr>
  </cs:trendline>
  <cs:trendlineLabel>
    <cs:lnRef idx="0"/>
    <cs:fillRef idx="0"/>
    <cs:effectRef idx="0"/>
    <cs:fontRef idx="minor">
      <a:schemeClr val="lt1">
        <a:lumMod val="7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>
          <a:lumMod val="85000"/>
        </a:schemeClr>
      </a:solidFill>
      <a:ln w="9525">
        <a:solidFill>
          <a:schemeClr val="dk1">
            <a:lumMod val="50000"/>
          </a:schemeClr>
        </a:solidFill>
        <a:round/>
      </a:ln>
    </cs:spPr>
  </cs:upBar>
  <cs:valueAxis>
    <cs:lnRef idx="0"/>
    <cs:fillRef idx="0"/>
    <cs:effectRef idx="0"/>
    <cs:fontRef idx="minor">
      <a:schemeClr val="lt1">
        <a:lumMod val="75000"/>
      </a:schemeClr>
    </cs:fontRef>
    <cs:spPr>
      <a:ln w="9525" cap="flat" cmpd="sng" algn="ctr">
        <a:solidFill>
          <a:schemeClr val="lt1">
            <a:lumMod val="50000"/>
          </a:schemeClr>
        </a:solidFill>
        <a:round/>
      </a:ln>
    </cs:spPr>
    <cs:defRPr sz="900" kern="1200"/>
    <cs:bodyPr/>
  </cs:valueAxis>
  <cs:wall>
    <cs:lnRef idx="0"/>
    <cs:fillRef idx="0"/>
    <cs:effectRef idx="0"/>
    <cs:fontRef idx="minor">
      <a:schemeClr val="dk1"/>
    </cs:fontRef>
  </cs:wall>
</cs:chartStyle>
</file>

<file path=ppt/charts/style4.xml><?xml version="1.0" encoding="utf-8"?>
<cs:chartStyle xmlns:cs="http://schemas.microsoft.com/office/drawing/2012/chartStyle" xmlns:a="http://schemas.openxmlformats.org/drawingml/2006/main" id="245">
  <cs:axisTitle>
    <cs:lnRef idx="0"/>
    <cs:fillRef idx="0"/>
    <cs:effectRef idx="0"/>
    <cs:fontRef idx="minor">
      <a:schemeClr val="lt1">
        <a:lumMod val="75000"/>
      </a:schemeClr>
    </cs:fontRef>
    <cs:defRPr sz="900" b="1" kern="1200"/>
  </cs:axisTitle>
  <cs:categoryAxis>
    <cs:lnRef idx="0"/>
    <cs:fillRef idx="0"/>
    <cs:effectRef idx="0"/>
    <cs:fontRef idx="minor">
      <a:schemeClr val="lt1">
        <a:lumMod val="75000"/>
      </a:schemeClr>
    </cs:fontRef>
    <cs:defRPr sz="900" kern="1200"/>
  </cs:categoryAxis>
  <cs:chartArea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lt1">
        <a:lumMod val="75000"/>
      </a:schemeClr>
    </cs:fontRef>
    <cs:defRPr sz="900" kern="1200"/>
  </cs:dataLabel>
  <cs:dataLabelCallout>
    <cs:lnRef idx="0"/>
    <cs:fillRef idx="0"/>
    <cs:effectRef idx="0"/>
    <cs:fontRef idx="minor">
      <a:schemeClr val="lt1">
        <a:lumMod val="15000"/>
        <a:lumOff val="85000"/>
      </a:schemeClr>
    </cs:fontRef>
    <cs:spPr>
      <a:solidFill>
        <a:schemeClr val="dk1">
          <a:lumMod val="65000"/>
          <a:lumOff val="35000"/>
        </a:schemeClr>
      </a:solidFill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0"/>
    <cs:effectRef idx="0">
      <cs:styleClr val="auto"/>
    </cs:effectRef>
    <cs:fontRef idx="minor">
      <a:schemeClr val="dk1"/>
    </cs:fontRef>
    <cs:spPr>
      <a:ln w="9525" cap="flat" cmpd="sng" algn="ctr">
        <a:solidFill>
          <a:schemeClr val="phClr"/>
        </a:solidFill>
        <a:miter lim="800000"/>
      </a:ln>
      <a:effectLst>
        <a:glow rad="63500">
          <a:schemeClr val="phClr">
            <a:satMod val="175000"/>
            <a:alpha val="25000"/>
          </a:schemeClr>
        </a:glow>
      </a:effectLst>
    </cs:spPr>
  </cs:dataPoint>
  <cs:dataPoint3D>
    <cs:lnRef idx="0">
      <cs:styleClr val="auto"/>
    </cs:lnRef>
    <cs:fillRef idx="0">
      <cs:styleClr val="auto"/>
    </cs:fillRef>
    <cs:effectRef idx="0">
      <cs:styleClr val="auto"/>
    </cs:effectRef>
    <cs:fontRef idx="minor">
      <a:schemeClr val="dk1"/>
    </cs:fontRef>
    <cs:spPr>
      <a:ln w="9525" cap="flat" cmpd="sng" algn="ctr">
        <a:solidFill>
          <a:schemeClr val="phClr"/>
        </a:solidFill>
        <a:miter lim="800000"/>
      </a:ln>
      <a:effectLst>
        <a:glow rad="63500">
          <a:schemeClr val="phClr">
            <a:satMod val="175000"/>
            <a:alpha val="25000"/>
          </a:schemeClr>
        </a:glow>
      </a:effectLst>
    </cs:spPr>
  </cs:dataPoint3D>
  <cs:dataPointLine>
    <cs:lnRef idx="0">
      <cs:styleClr val="auto"/>
    </cs:lnRef>
    <cs:fillRef idx="0">
      <cs:styleClr val="auto"/>
    </cs:fillRef>
    <cs:effectRef idx="0">
      <cs:styleClr val="auto"/>
    </cs:effectRef>
    <cs:fontRef idx="minor">
      <a:schemeClr val="dk1"/>
    </cs:fontRef>
    <cs:spPr>
      <a:ln w="22225" cap="rnd">
        <a:solidFill>
          <a:schemeClr val="phClr"/>
        </a:solidFill>
      </a:ln>
      <a:effectLst>
        <a:glow rad="139700">
          <a:schemeClr val="phClr">
            <a:satMod val="175000"/>
            <a:alpha val="14000"/>
          </a:schemeClr>
        </a:glow>
      </a:effectLst>
    </cs:spPr>
  </cs:dataPointLine>
  <cs:dataPointMarker>
    <cs:lnRef idx="0">
      <cs:styleClr val="auto"/>
    </cs:lnRef>
    <cs:fillRef idx="0">
      <cs:styleClr val="auto"/>
    </cs:fillRef>
    <cs:effectRef idx="0">
      <cs:styleClr val="auto"/>
    </cs:effectRef>
    <cs:fontRef idx="minor">
      <a:schemeClr val="dk1"/>
    </cs:fontRef>
    <cs:spPr>
      <a:solidFill>
        <a:schemeClr val="phClr">
          <a:lumMod val="60000"/>
          <a:lumOff val="40000"/>
        </a:schemeClr>
      </a:solidFill>
      <a:effectLst>
        <a:glow rad="63500">
          <a:schemeClr val="phClr">
            <a:satMod val="175000"/>
            <a:alpha val="25000"/>
          </a:schemeClr>
        </a:glow>
      </a:effectLst>
    </cs:spPr>
  </cs:dataPointMarker>
  <cs:dataPointMarkerLayout symbol="circle" size="3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lt1">
        <a:lumMod val="75000"/>
      </a:schemeClr>
    </cs:fontRef>
    <cs:spPr>
      <a:ln w="9525">
        <a:solidFill>
          <a:schemeClr val="dk1">
            <a:lumMod val="50000"/>
            <a:lumOff val="50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lt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75000"/>
          </a:schemeClr>
        </a:solidFill>
        <a:round/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lt1">
            <a:lumMod val="50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lt1">
            <a:lumMod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dk1">
            <a:lumMod val="65000"/>
            <a:lumOff val="35000"/>
            <a:alpha val="7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dk1">
            <a:lumMod val="65000"/>
            <a:lumOff val="35000"/>
            <a:alpha val="2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lt1">
            <a:lumMod val="50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lt1">
            <a:lumMod val="50000"/>
          </a:schemeClr>
        </a:solidFill>
        <a:round/>
      </a:ln>
    </cs:spPr>
  </cs:leaderLine>
  <cs:legend>
    <cs:lnRef idx="0"/>
    <cs:fillRef idx="0"/>
    <cs:effectRef idx="0"/>
    <cs:fontRef idx="minor">
      <a:schemeClr val="lt1">
        <a:lumMod val="75000"/>
      </a:schemeClr>
    </cs:fontRef>
    <cs:defRPr sz="900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lt1">
        <a:lumMod val="75000"/>
      </a:schemeClr>
    </cs:fontRef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lt1">
            <a:lumMod val="50000"/>
          </a:schemeClr>
        </a:solidFill>
        <a:round/>
      </a:ln>
    </cs:spPr>
  </cs:seriesLine>
  <cs:title>
    <cs:lnRef idx="0"/>
    <cs:fillRef idx="0"/>
    <cs:effectRef idx="0"/>
    <cs:fontRef idx="minor">
      <a:schemeClr val="lt1">
        <a:lumMod val="85000"/>
      </a:schemeClr>
    </cs:fontRef>
    <cs:defRPr sz="1400" b="1" kern="1200" cap="none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25400" cap="rnd">
        <a:solidFill>
          <a:schemeClr val="phClr">
            <a:alpha val="50000"/>
          </a:schemeClr>
        </a:solidFill>
      </a:ln>
    </cs:spPr>
  </cs:trendline>
  <cs:trendlineLabel>
    <cs:lnRef idx="0"/>
    <cs:fillRef idx="0"/>
    <cs:effectRef idx="0"/>
    <cs:fontRef idx="minor">
      <a:schemeClr val="lt1">
        <a:lumMod val="7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>
          <a:lumMod val="85000"/>
        </a:schemeClr>
      </a:solidFill>
      <a:ln w="9525">
        <a:solidFill>
          <a:schemeClr val="dk1">
            <a:lumMod val="50000"/>
          </a:schemeClr>
        </a:solidFill>
        <a:round/>
      </a:ln>
    </cs:spPr>
  </cs:upBar>
  <cs:valueAxis>
    <cs:lnRef idx="0"/>
    <cs:fillRef idx="0"/>
    <cs:effectRef idx="0"/>
    <cs:fontRef idx="minor">
      <a:schemeClr val="lt1">
        <a:lumMod val="75000"/>
      </a:schemeClr>
    </cs:fontRef>
    <cs:spPr>
      <a:ln w="9525" cap="flat" cmpd="sng" algn="ctr">
        <a:solidFill>
          <a:schemeClr val="lt1">
            <a:lumMod val="50000"/>
          </a:schemeClr>
        </a:solidFill>
        <a:round/>
      </a:ln>
    </cs:spPr>
    <cs:defRPr sz="900" kern="1200"/>
    <cs:bodyPr/>
  </cs:valueAxis>
  <cs:wall>
    <cs:lnRef idx="0"/>
    <cs:fillRef idx="0"/>
    <cs:effectRef idx="0"/>
    <cs:fontRef idx="minor">
      <a:schemeClr val="dk1"/>
    </cs:fontRef>
  </cs:wall>
</cs:chartStyle>
</file>

<file path=ppt/charts/style5.xml><?xml version="1.0" encoding="utf-8"?>
<cs:chartStyle xmlns:cs="http://schemas.microsoft.com/office/drawing/2012/chartStyle" xmlns:a="http://schemas.openxmlformats.org/drawingml/2006/main" id="245">
  <cs:axisTitle>
    <cs:lnRef idx="0"/>
    <cs:fillRef idx="0"/>
    <cs:effectRef idx="0"/>
    <cs:fontRef idx="minor">
      <a:schemeClr val="lt1">
        <a:lumMod val="75000"/>
      </a:schemeClr>
    </cs:fontRef>
    <cs:defRPr sz="900" b="1" kern="1200"/>
  </cs:axisTitle>
  <cs:categoryAxis>
    <cs:lnRef idx="0"/>
    <cs:fillRef idx="0"/>
    <cs:effectRef idx="0"/>
    <cs:fontRef idx="minor">
      <a:schemeClr val="lt1">
        <a:lumMod val="75000"/>
      </a:schemeClr>
    </cs:fontRef>
    <cs:defRPr sz="900" kern="1200"/>
  </cs:categoryAxis>
  <cs:chartArea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lt1">
        <a:lumMod val="75000"/>
      </a:schemeClr>
    </cs:fontRef>
    <cs:defRPr sz="900" kern="1200"/>
  </cs:dataLabel>
  <cs:dataLabelCallout>
    <cs:lnRef idx="0"/>
    <cs:fillRef idx="0"/>
    <cs:effectRef idx="0"/>
    <cs:fontRef idx="minor">
      <a:schemeClr val="lt1">
        <a:lumMod val="15000"/>
        <a:lumOff val="85000"/>
      </a:schemeClr>
    </cs:fontRef>
    <cs:spPr>
      <a:solidFill>
        <a:schemeClr val="dk1">
          <a:lumMod val="65000"/>
          <a:lumOff val="35000"/>
        </a:schemeClr>
      </a:solidFill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0"/>
    <cs:effectRef idx="0">
      <cs:styleClr val="auto"/>
    </cs:effectRef>
    <cs:fontRef idx="minor">
      <a:schemeClr val="dk1"/>
    </cs:fontRef>
    <cs:spPr>
      <a:ln w="9525" cap="flat" cmpd="sng" algn="ctr">
        <a:solidFill>
          <a:schemeClr val="phClr"/>
        </a:solidFill>
        <a:miter lim="800000"/>
      </a:ln>
      <a:effectLst>
        <a:glow rad="63500">
          <a:schemeClr val="phClr">
            <a:satMod val="175000"/>
            <a:alpha val="25000"/>
          </a:schemeClr>
        </a:glow>
      </a:effectLst>
    </cs:spPr>
  </cs:dataPoint>
  <cs:dataPoint3D>
    <cs:lnRef idx="0">
      <cs:styleClr val="auto"/>
    </cs:lnRef>
    <cs:fillRef idx="0">
      <cs:styleClr val="auto"/>
    </cs:fillRef>
    <cs:effectRef idx="0">
      <cs:styleClr val="auto"/>
    </cs:effectRef>
    <cs:fontRef idx="minor">
      <a:schemeClr val="dk1"/>
    </cs:fontRef>
    <cs:spPr>
      <a:ln w="9525" cap="flat" cmpd="sng" algn="ctr">
        <a:solidFill>
          <a:schemeClr val="phClr"/>
        </a:solidFill>
        <a:miter lim="800000"/>
      </a:ln>
      <a:effectLst>
        <a:glow rad="63500">
          <a:schemeClr val="phClr">
            <a:satMod val="175000"/>
            <a:alpha val="25000"/>
          </a:schemeClr>
        </a:glow>
      </a:effectLst>
    </cs:spPr>
  </cs:dataPoint3D>
  <cs:dataPointLine>
    <cs:lnRef idx="0">
      <cs:styleClr val="auto"/>
    </cs:lnRef>
    <cs:fillRef idx="0">
      <cs:styleClr val="auto"/>
    </cs:fillRef>
    <cs:effectRef idx="0">
      <cs:styleClr val="auto"/>
    </cs:effectRef>
    <cs:fontRef idx="minor">
      <a:schemeClr val="dk1"/>
    </cs:fontRef>
    <cs:spPr>
      <a:ln w="22225" cap="rnd">
        <a:solidFill>
          <a:schemeClr val="phClr"/>
        </a:solidFill>
      </a:ln>
      <a:effectLst>
        <a:glow rad="139700">
          <a:schemeClr val="phClr">
            <a:satMod val="175000"/>
            <a:alpha val="14000"/>
          </a:schemeClr>
        </a:glow>
      </a:effectLst>
    </cs:spPr>
  </cs:dataPointLine>
  <cs:dataPointMarker>
    <cs:lnRef idx="0">
      <cs:styleClr val="auto"/>
    </cs:lnRef>
    <cs:fillRef idx="0">
      <cs:styleClr val="auto"/>
    </cs:fillRef>
    <cs:effectRef idx="0">
      <cs:styleClr val="auto"/>
    </cs:effectRef>
    <cs:fontRef idx="minor">
      <a:schemeClr val="dk1"/>
    </cs:fontRef>
    <cs:spPr>
      <a:solidFill>
        <a:schemeClr val="phClr">
          <a:lumMod val="60000"/>
          <a:lumOff val="40000"/>
        </a:schemeClr>
      </a:solidFill>
      <a:effectLst>
        <a:glow rad="63500">
          <a:schemeClr val="phClr">
            <a:satMod val="175000"/>
            <a:alpha val="25000"/>
          </a:schemeClr>
        </a:glow>
      </a:effectLst>
    </cs:spPr>
  </cs:dataPointMarker>
  <cs:dataPointMarkerLayout symbol="circle" size="3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lt1">
        <a:lumMod val="75000"/>
      </a:schemeClr>
    </cs:fontRef>
    <cs:spPr>
      <a:ln w="9525">
        <a:solidFill>
          <a:schemeClr val="dk1">
            <a:lumMod val="50000"/>
            <a:lumOff val="50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lt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75000"/>
          </a:schemeClr>
        </a:solidFill>
        <a:round/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lt1">
            <a:lumMod val="50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lt1">
            <a:lumMod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dk1">
            <a:lumMod val="65000"/>
            <a:lumOff val="35000"/>
            <a:alpha val="7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dk1">
            <a:lumMod val="65000"/>
            <a:lumOff val="35000"/>
            <a:alpha val="2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lt1">
            <a:lumMod val="50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lt1">
            <a:lumMod val="50000"/>
          </a:schemeClr>
        </a:solidFill>
        <a:round/>
      </a:ln>
    </cs:spPr>
  </cs:leaderLine>
  <cs:legend>
    <cs:lnRef idx="0"/>
    <cs:fillRef idx="0"/>
    <cs:effectRef idx="0"/>
    <cs:fontRef idx="minor">
      <a:schemeClr val="lt1">
        <a:lumMod val="75000"/>
      </a:schemeClr>
    </cs:fontRef>
    <cs:defRPr sz="900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lt1">
        <a:lumMod val="75000"/>
      </a:schemeClr>
    </cs:fontRef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lt1">
            <a:lumMod val="50000"/>
          </a:schemeClr>
        </a:solidFill>
        <a:round/>
      </a:ln>
    </cs:spPr>
  </cs:seriesLine>
  <cs:title>
    <cs:lnRef idx="0"/>
    <cs:fillRef idx="0"/>
    <cs:effectRef idx="0"/>
    <cs:fontRef idx="minor">
      <a:schemeClr val="lt1">
        <a:lumMod val="85000"/>
      </a:schemeClr>
    </cs:fontRef>
    <cs:defRPr sz="1400" b="1" kern="1200" cap="none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25400" cap="rnd">
        <a:solidFill>
          <a:schemeClr val="phClr">
            <a:alpha val="50000"/>
          </a:schemeClr>
        </a:solidFill>
      </a:ln>
    </cs:spPr>
  </cs:trendline>
  <cs:trendlineLabel>
    <cs:lnRef idx="0"/>
    <cs:fillRef idx="0"/>
    <cs:effectRef idx="0"/>
    <cs:fontRef idx="minor">
      <a:schemeClr val="lt1">
        <a:lumMod val="7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>
          <a:lumMod val="85000"/>
        </a:schemeClr>
      </a:solidFill>
      <a:ln w="9525">
        <a:solidFill>
          <a:schemeClr val="dk1">
            <a:lumMod val="50000"/>
          </a:schemeClr>
        </a:solidFill>
        <a:round/>
      </a:ln>
    </cs:spPr>
  </cs:upBar>
  <cs:valueAxis>
    <cs:lnRef idx="0"/>
    <cs:fillRef idx="0"/>
    <cs:effectRef idx="0"/>
    <cs:fontRef idx="minor">
      <a:schemeClr val="lt1">
        <a:lumMod val="75000"/>
      </a:schemeClr>
    </cs:fontRef>
    <cs:spPr>
      <a:ln w="9525" cap="flat" cmpd="sng" algn="ctr">
        <a:solidFill>
          <a:schemeClr val="lt1">
            <a:lumMod val="50000"/>
          </a:schemeClr>
        </a:solidFill>
        <a:round/>
      </a:ln>
    </cs:spPr>
    <cs:defRPr sz="900" kern="1200"/>
    <cs:bodyPr/>
  </cs:valueAxis>
  <cs:wall>
    <cs:lnRef idx="0"/>
    <cs:fillRef idx="0"/>
    <cs:effectRef idx="0"/>
    <cs:fontRef idx="minor">
      <a:schemeClr val="dk1"/>
    </cs:fontRef>
  </cs:wall>
</cs:chartStyle>
</file>

<file path=ppt/charts/style6.xml><?xml version="1.0" encoding="utf-8"?>
<cs:chartStyle xmlns:cs="http://schemas.microsoft.com/office/drawing/2012/chartStyle" xmlns:a="http://schemas.openxmlformats.org/drawingml/2006/main" id="245">
  <cs:axisTitle>
    <cs:lnRef idx="0"/>
    <cs:fillRef idx="0"/>
    <cs:effectRef idx="0"/>
    <cs:fontRef idx="minor">
      <a:schemeClr val="lt1">
        <a:lumMod val="75000"/>
      </a:schemeClr>
    </cs:fontRef>
    <cs:defRPr sz="900" b="1" kern="1200"/>
  </cs:axisTitle>
  <cs:categoryAxis>
    <cs:lnRef idx="0"/>
    <cs:fillRef idx="0"/>
    <cs:effectRef idx="0"/>
    <cs:fontRef idx="minor">
      <a:schemeClr val="lt1">
        <a:lumMod val="75000"/>
      </a:schemeClr>
    </cs:fontRef>
    <cs:defRPr sz="900" kern="1200"/>
  </cs:categoryAxis>
  <cs:chartArea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lt1">
        <a:lumMod val="75000"/>
      </a:schemeClr>
    </cs:fontRef>
    <cs:defRPr sz="900" kern="1200"/>
  </cs:dataLabel>
  <cs:dataLabelCallout>
    <cs:lnRef idx="0"/>
    <cs:fillRef idx="0"/>
    <cs:effectRef idx="0"/>
    <cs:fontRef idx="minor">
      <a:schemeClr val="lt1">
        <a:lumMod val="15000"/>
        <a:lumOff val="85000"/>
      </a:schemeClr>
    </cs:fontRef>
    <cs:spPr>
      <a:solidFill>
        <a:schemeClr val="dk1">
          <a:lumMod val="65000"/>
          <a:lumOff val="35000"/>
        </a:schemeClr>
      </a:solidFill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0"/>
    <cs:effectRef idx="0">
      <cs:styleClr val="auto"/>
    </cs:effectRef>
    <cs:fontRef idx="minor">
      <a:schemeClr val="dk1"/>
    </cs:fontRef>
    <cs:spPr>
      <a:ln w="9525" cap="flat" cmpd="sng" algn="ctr">
        <a:solidFill>
          <a:schemeClr val="phClr"/>
        </a:solidFill>
        <a:miter lim="800000"/>
      </a:ln>
      <a:effectLst>
        <a:glow rad="63500">
          <a:schemeClr val="phClr">
            <a:satMod val="175000"/>
            <a:alpha val="25000"/>
          </a:schemeClr>
        </a:glow>
      </a:effectLst>
    </cs:spPr>
  </cs:dataPoint>
  <cs:dataPoint3D>
    <cs:lnRef idx="0">
      <cs:styleClr val="auto"/>
    </cs:lnRef>
    <cs:fillRef idx="0">
      <cs:styleClr val="auto"/>
    </cs:fillRef>
    <cs:effectRef idx="0">
      <cs:styleClr val="auto"/>
    </cs:effectRef>
    <cs:fontRef idx="minor">
      <a:schemeClr val="dk1"/>
    </cs:fontRef>
    <cs:spPr>
      <a:ln w="9525" cap="flat" cmpd="sng" algn="ctr">
        <a:solidFill>
          <a:schemeClr val="phClr"/>
        </a:solidFill>
        <a:miter lim="800000"/>
      </a:ln>
      <a:effectLst>
        <a:glow rad="63500">
          <a:schemeClr val="phClr">
            <a:satMod val="175000"/>
            <a:alpha val="25000"/>
          </a:schemeClr>
        </a:glow>
      </a:effectLst>
    </cs:spPr>
  </cs:dataPoint3D>
  <cs:dataPointLine>
    <cs:lnRef idx="0">
      <cs:styleClr val="auto"/>
    </cs:lnRef>
    <cs:fillRef idx="0">
      <cs:styleClr val="auto"/>
    </cs:fillRef>
    <cs:effectRef idx="0">
      <cs:styleClr val="auto"/>
    </cs:effectRef>
    <cs:fontRef idx="minor">
      <a:schemeClr val="dk1"/>
    </cs:fontRef>
    <cs:spPr>
      <a:ln w="22225" cap="rnd">
        <a:solidFill>
          <a:schemeClr val="phClr"/>
        </a:solidFill>
      </a:ln>
      <a:effectLst>
        <a:glow rad="139700">
          <a:schemeClr val="phClr">
            <a:satMod val="175000"/>
            <a:alpha val="14000"/>
          </a:schemeClr>
        </a:glow>
      </a:effectLst>
    </cs:spPr>
  </cs:dataPointLine>
  <cs:dataPointMarker>
    <cs:lnRef idx="0">
      <cs:styleClr val="auto"/>
    </cs:lnRef>
    <cs:fillRef idx="0">
      <cs:styleClr val="auto"/>
    </cs:fillRef>
    <cs:effectRef idx="0">
      <cs:styleClr val="auto"/>
    </cs:effectRef>
    <cs:fontRef idx="minor">
      <a:schemeClr val="dk1"/>
    </cs:fontRef>
    <cs:spPr>
      <a:solidFill>
        <a:schemeClr val="phClr">
          <a:lumMod val="60000"/>
          <a:lumOff val="40000"/>
        </a:schemeClr>
      </a:solidFill>
      <a:effectLst>
        <a:glow rad="63500">
          <a:schemeClr val="phClr">
            <a:satMod val="175000"/>
            <a:alpha val="25000"/>
          </a:schemeClr>
        </a:glow>
      </a:effectLst>
    </cs:spPr>
  </cs:dataPointMarker>
  <cs:dataPointMarkerLayout symbol="circle" size="3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lt1">
        <a:lumMod val="75000"/>
      </a:schemeClr>
    </cs:fontRef>
    <cs:spPr>
      <a:ln w="9525">
        <a:solidFill>
          <a:schemeClr val="dk1">
            <a:lumMod val="50000"/>
            <a:lumOff val="50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lt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75000"/>
          </a:schemeClr>
        </a:solidFill>
        <a:round/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lt1">
            <a:lumMod val="50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lt1">
            <a:lumMod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dk1">
            <a:lumMod val="65000"/>
            <a:lumOff val="35000"/>
            <a:alpha val="7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dk1">
            <a:lumMod val="65000"/>
            <a:lumOff val="35000"/>
            <a:alpha val="2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lt1">
            <a:lumMod val="50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lt1">
            <a:lumMod val="50000"/>
          </a:schemeClr>
        </a:solidFill>
        <a:round/>
      </a:ln>
    </cs:spPr>
  </cs:leaderLine>
  <cs:legend>
    <cs:lnRef idx="0"/>
    <cs:fillRef idx="0"/>
    <cs:effectRef idx="0"/>
    <cs:fontRef idx="minor">
      <a:schemeClr val="lt1">
        <a:lumMod val="75000"/>
      </a:schemeClr>
    </cs:fontRef>
    <cs:defRPr sz="900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lt1">
        <a:lumMod val="75000"/>
      </a:schemeClr>
    </cs:fontRef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lt1">
            <a:lumMod val="50000"/>
          </a:schemeClr>
        </a:solidFill>
        <a:round/>
      </a:ln>
    </cs:spPr>
  </cs:seriesLine>
  <cs:title>
    <cs:lnRef idx="0"/>
    <cs:fillRef idx="0"/>
    <cs:effectRef idx="0"/>
    <cs:fontRef idx="minor">
      <a:schemeClr val="lt1">
        <a:lumMod val="85000"/>
      </a:schemeClr>
    </cs:fontRef>
    <cs:defRPr sz="1400" b="1" kern="1200" cap="none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25400" cap="rnd">
        <a:solidFill>
          <a:schemeClr val="phClr">
            <a:alpha val="50000"/>
          </a:schemeClr>
        </a:solidFill>
      </a:ln>
    </cs:spPr>
  </cs:trendline>
  <cs:trendlineLabel>
    <cs:lnRef idx="0"/>
    <cs:fillRef idx="0"/>
    <cs:effectRef idx="0"/>
    <cs:fontRef idx="minor">
      <a:schemeClr val="lt1">
        <a:lumMod val="7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>
          <a:lumMod val="85000"/>
        </a:schemeClr>
      </a:solidFill>
      <a:ln w="9525">
        <a:solidFill>
          <a:schemeClr val="dk1">
            <a:lumMod val="50000"/>
          </a:schemeClr>
        </a:solidFill>
        <a:round/>
      </a:ln>
    </cs:spPr>
  </cs:upBar>
  <cs:valueAxis>
    <cs:lnRef idx="0"/>
    <cs:fillRef idx="0"/>
    <cs:effectRef idx="0"/>
    <cs:fontRef idx="minor">
      <a:schemeClr val="lt1">
        <a:lumMod val="75000"/>
      </a:schemeClr>
    </cs:fontRef>
    <cs:spPr>
      <a:ln w="9525" cap="flat" cmpd="sng" algn="ctr">
        <a:solidFill>
          <a:schemeClr val="lt1">
            <a:lumMod val="50000"/>
          </a:schemeClr>
        </a:solidFill>
        <a:round/>
      </a:ln>
    </cs:spPr>
    <cs:defRPr sz="900" kern="1200"/>
    <cs:bodyPr/>
  </cs:valueAxis>
  <cs:wall>
    <cs:lnRef idx="0"/>
    <cs:fillRef idx="0"/>
    <cs:effectRef idx="0"/>
    <cs:fontRef idx="minor">
      <a:schemeClr val="dk1"/>
    </cs:fontRef>
  </cs:wall>
</cs:chartStyle>
</file>

<file path=ppt/charts/style7.xml><?xml version="1.0" encoding="utf-8"?>
<cs:chartStyle xmlns:cs="http://schemas.microsoft.com/office/drawing/2012/chartStyle" xmlns:a="http://schemas.openxmlformats.org/drawingml/2006/main" id="245">
  <cs:axisTitle>
    <cs:lnRef idx="0"/>
    <cs:fillRef idx="0"/>
    <cs:effectRef idx="0"/>
    <cs:fontRef idx="minor">
      <a:schemeClr val="lt1">
        <a:lumMod val="75000"/>
      </a:schemeClr>
    </cs:fontRef>
    <cs:defRPr sz="900" b="1" kern="1200"/>
  </cs:axisTitle>
  <cs:categoryAxis>
    <cs:lnRef idx="0"/>
    <cs:fillRef idx="0"/>
    <cs:effectRef idx="0"/>
    <cs:fontRef idx="minor">
      <a:schemeClr val="lt1">
        <a:lumMod val="75000"/>
      </a:schemeClr>
    </cs:fontRef>
    <cs:defRPr sz="900" kern="1200"/>
  </cs:categoryAxis>
  <cs:chartArea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lt1">
        <a:lumMod val="75000"/>
      </a:schemeClr>
    </cs:fontRef>
    <cs:defRPr sz="900" kern="1200"/>
  </cs:dataLabel>
  <cs:dataLabelCallout>
    <cs:lnRef idx="0"/>
    <cs:fillRef idx="0"/>
    <cs:effectRef idx="0"/>
    <cs:fontRef idx="minor">
      <a:schemeClr val="lt1">
        <a:lumMod val="15000"/>
        <a:lumOff val="85000"/>
      </a:schemeClr>
    </cs:fontRef>
    <cs:spPr>
      <a:solidFill>
        <a:schemeClr val="dk1">
          <a:lumMod val="65000"/>
          <a:lumOff val="35000"/>
        </a:schemeClr>
      </a:solidFill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0"/>
    <cs:effectRef idx="0">
      <cs:styleClr val="auto"/>
    </cs:effectRef>
    <cs:fontRef idx="minor">
      <a:schemeClr val="dk1"/>
    </cs:fontRef>
    <cs:spPr>
      <a:ln w="9525" cap="flat" cmpd="sng" algn="ctr">
        <a:solidFill>
          <a:schemeClr val="phClr"/>
        </a:solidFill>
        <a:miter lim="800000"/>
      </a:ln>
      <a:effectLst>
        <a:glow rad="63500">
          <a:schemeClr val="phClr">
            <a:satMod val="175000"/>
            <a:alpha val="25000"/>
          </a:schemeClr>
        </a:glow>
      </a:effectLst>
    </cs:spPr>
  </cs:dataPoint>
  <cs:dataPoint3D>
    <cs:lnRef idx="0">
      <cs:styleClr val="auto"/>
    </cs:lnRef>
    <cs:fillRef idx="0">
      <cs:styleClr val="auto"/>
    </cs:fillRef>
    <cs:effectRef idx="0">
      <cs:styleClr val="auto"/>
    </cs:effectRef>
    <cs:fontRef idx="minor">
      <a:schemeClr val="dk1"/>
    </cs:fontRef>
    <cs:spPr>
      <a:ln w="9525" cap="flat" cmpd="sng" algn="ctr">
        <a:solidFill>
          <a:schemeClr val="phClr"/>
        </a:solidFill>
        <a:miter lim="800000"/>
      </a:ln>
      <a:effectLst>
        <a:glow rad="63500">
          <a:schemeClr val="phClr">
            <a:satMod val="175000"/>
            <a:alpha val="25000"/>
          </a:schemeClr>
        </a:glow>
      </a:effectLst>
    </cs:spPr>
  </cs:dataPoint3D>
  <cs:dataPointLine>
    <cs:lnRef idx="0">
      <cs:styleClr val="auto"/>
    </cs:lnRef>
    <cs:fillRef idx="0">
      <cs:styleClr val="auto"/>
    </cs:fillRef>
    <cs:effectRef idx="0">
      <cs:styleClr val="auto"/>
    </cs:effectRef>
    <cs:fontRef idx="minor">
      <a:schemeClr val="dk1"/>
    </cs:fontRef>
    <cs:spPr>
      <a:ln w="22225" cap="rnd">
        <a:solidFill>
          <a:schemeClr val="phClr"/>
        </a:solidFill>
      </a:ln>
      <a:effectLst>
        <a:glow rad="139700">
          <a:schemeClr val="phClr">
            <a:satMod val="175000"/>
            <a:alpha val="14000"/>
          </a:schemeClr>
        </a:glow>
      </a:effectLst>
    </cs:spPr>
  </cs:dataPointLine>
  <cs:dataPointMarker>
    <cs:lnRef idx="0">
      <cs:styleClr val="auto"/>
    </cs:lnRef>
    <cs:fillRef idx="0">
      <cs:styleClr val="auto"/>
    </cs:fillRef>
    <cs:effectRef idx="0">
      <cs:styleClr val="auto"/>
    </cs:effectRef>
    <cs:fontRef idx="minor">
      <a:schemeClr val="dk1"/>
    </cs:fontRef>
    <cs:spPr>
      <a:solidFill>
        <a:schemeClr val="phClr">
          <a:lumMod val="60000"/>
          <a:lumOff val="40000"/>
        </a:schemeClr>
      </a:solidFill>
      <a:effectLst>
        <a:glow rad="63500">
          <a:schemeClr val="phClr">
            <a:satMod val="175000"/>
            <a:alpha val="25000"/>
          </a:schemeClr>
        </a:glow>
      </a:effectLst>
    </cs:spPr>
  </cs:dataPointMarker>
  <cs:dataPointMarkerLayout symbol="circle" size="3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lt1">
        <a:lumMod val="75000"/>
      </a:schemeClr>
    </cs:fontRef>
    <cs:spPr>
      <a:ln w="9525">
        <a:solidFill>
          <a:schemeClr val="dk1">
            <a:lumMod val="50000"/>
            <a:lumOff val="50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lt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75000"/>
          </a:schemeClr>
        </a:solidFill>
        <a:round/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lt1">
            <a:lumMod val="50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lt1">
            <a:lumMod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dk1">
            <a:lumMod val="65000"/>
            <a:lumOff val="35000"/>
            <a:alpha val="7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dk1">
            <a:lumMod val="65000"/>
            <a:lumOff val="35000"/>
            <a:alpha val="2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lt1">
            <a:lumMod val="50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lt1">
            <a:lumMod val="50000"/>
          </a:schemeClr>
        </a:solidFill>
        <a:round/>
      </a:ln>
    </cs:spPr>
  </cs:leaderLine>
  <cs:legend>
    <cs:lnRef idx="0"/>
    <cs:fillRef idx="0"/>
    <cs:effectRef idx="0"/>
    <cs:fontRef idx="minor">
      <a:schemeClr val="lt1">
        <a:lumMod val="75000"/>
      </a:schemeClr>
    </cs:fontRef>
    <cs:defRPr sz="900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lt1">
        <a:lumMod val="75000"/>
      </a:schemeClr>
    </cs:fontRef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lt1">
            <a:lumMod val="50000"/>
          </a:schemeClr>
        </a:solidFill>
        <a:round/>
      </a:ln>
    </cs:spPr>
  </cs:seriesLine>
  <cs:title>
    <cs:lnRef idx="0"/>
    <cs:fillRef idx="0"/>
    <cs:effectRef idx="0"/>
    <cs:fontRef idx="minor">
      <a:schemeClr val="lt1">
        <a:lumMod val="85000"/>
      </a:schemeClr>
    </cs:fontRef>
    <cs:defRPr sz="1400" b="1" kern="1200" cap="none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25400" cap="rnd">
        <a:solidFill>
          <a:schemeClr val="phClr">
            <a:alpha val="50000"/>
          </a:schemeClr>
        </a:solidFill>
      </a:ln>
    </cs:spPr>
  </cs:trendline>
  <cs:trendlineLabel>
    <cs:lnRef idx="0"/>
    <cs:fillRef idx="0"/>
    <cs:effectRef idx="0"/>
    <cs:fontRef idx="minor">
      <a:schemeClr val="lt1">
        <a:lumMod val="7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>
          <a:lumMod val="85000"/>
        </a:schemeClr>
      </a:solidFill>
      <a:ln w="9525">
        <a:solidFill>
          <a:schemeClr val="dk1">
            <a:lumMod val="50000"/>
          </a:schemeClr>
        </a:solidFill>
        <a:round/>
      </a:ln>
    </cs:spPr>
  </cs:upBar>
  <cs:valueAxis>
    <cs:lnRef idx="0"/>
    <cs:fillRef idx="0"/>
    <cs:effectRef idx="0"/>
    <cs:fontRef idx="minor">
      <a:schemeClr val="lt1">
        <a:lumMod val="75000"/>
      </a:schemeClr>
    </cs:fontRef>
    <cs:spPr>
      <a:ln w="9525" cap="flat" cmpd="sng" algn="ctr">
        <a:solidFill>
          <a:schemeClr val="lt1">
            <a:lumMod val="50000"/>
          </a:schemeClr>
        </a:solidFill>
        <a:round/>
      </a:ln>
    </cs:spPr>
    <cs:defRPr sz="900" kern="1200"/>
    <cs:bodyPr/>
  </cs:valueAxis>
  <cs:wall>
    <cs:lnRef idx="0"/>
    <cs:fillRef idx="0"/>
    <cs:effectRef idx="0"/>
    <cs:fontRef idx="minor">
      <a:schemeClr val="dk1"/>
    </cs:fontRef>
  </cs:wall>
</cs:chartStyle>
</file>

<file path=ppt/charts/style8.xml><?xml version="1.0" encoding="utf-8"?>
<cs:chartStyle xmlns:cs="http://schemas.microsoft.com/office/drawing/2012/chartStyle" xmlns:a="http://schemas.openxmlformats.org/drawingml/2006/main" id="245">
  <cs:axisTitle>
    <cs:lnRef idx="0"/>
    <cs:fillRef idx="0"/>
    <cs:effectRef idx="0"/>
    <cs:fontRef idx="minor">
      <a:schemeClr val="lt1">
        <a:lumMod val="75000"/>
      </a:schemeClr>
    </cs:fontRef>
    <cs:defRPr sz="900" b="1" kern="1200"/>
  </cs:axisTitle>
  <cs:categoryAxis>
    <cs:lnRef idx="0"/>
    <cs:fillRef idx="0"/>
    <cs:effectRef idx="0"/>
    <cs:fontRef idx="minor">
      <a:schemeClr val="lt1">
        <a:lumMod val="75000"/>
      </a:schemeClr>
    </cs:fontRef>
    <cs:defRPr sz="900" kern="1200"/>
  </cs:categoryAxis>
  <cs:chartArea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lt1">
        <a:lumMod val="75000"/>
      </a:schemeClr>
    </cs:fontRef>
    <cs:defRPr sz="900" kern="1200"/>
  </cs:dataLabel>
  <cs:dataLabelCallout>
    <cs:lnRef idx="0"/>
    <cs:fillRef idx="0"/>
    <cs:effectRef idx="0"/>
    <cs:fontRef idx="minor">
      <a:schemeClr val="lt1">
        <a:lumMod val="15000"/>
        <a:lumOff val="85000"/>
      </a:schemeClr>
    </cs:fontRef>
    <cs:spPr>
      <a:solidFill>
        <a:schemeClr val="dk1">
          <a:lumMod val="65000"/>
          <a:lumOff val="35000"/>
        </a:schemeClr>
      </a:solidFill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0"/>
    <cs:effectRef idx="0">
      <cs:styleClr val="auto"/>
    </cs:effectRef>
    <cs:fontRef idx="minor">
      <a:schemeClr val="dk1"/>
    </cs:fontRef>
    <cs:spPr>
      <a:ln w="9525" cap="flat" cmpd="sng" algn="ctr">
        <a:solidFill>
          <a:schemeClr val="phClr"/>
        </a:solidFill>
        <a:miter lim="800000"/>
      </a:ln>
      <a:effectLst>
        <a:glow rad="63500">
          <a:schemeClr val="phClr">
            <a:satMod val="175000"/>
            <a:alpha val="25000"/>
          </a:schemeClr>
        </a:glow>
      </a:effectLst>
    </cs:spPr>
  </cs:dataPoint>
  <cs:dataPoint3D>
    <cs:lnRef idx="0">
      <cs:styleClr val="auto"/>
    </cs:lnRef>
    <cs:fillRef idx="0">
      <cs:styleClr val="auto"/>
    </cs:fillRef>
    <cs:effectRef idx="0">
      <cs:styleClr val="auto"/>
    </cs:effectRef>
    <cs:fontRef idx="minor">
      <a:schemeClr val="dk1"/>
    </cs:fontRef>
    <cs:spPr>
      <a:ln w="9525" cap="flat" cmpd="sng" algn="ctr">
        <a:solidFill>
          <a:schemeClr val="phClr"/>
        </a:solidFill>
        <a:miter lim="800000"/>
      </a:ln>
      <a:effectLst>
        <a:glow rad="63500">
          <a:schemeClr val="phClr">
            <a:satMod val="175000"/>
            <a:alpha val="25000"/>
          </a:schemeClr>
        </a:glow>
      </a:effectLst>
    </cs:spPr>
  </cs:dataPoint3D>
  <cs:dataPointLine>
    <cs:lnRef idx="0">
      <cs:styleClr val="auto"/>
    </cs:lnRef>
    <cs:fillRef idx="0">
      <cs:styleClr val="auto"/>
    </cs:fillRef>
    <cs:effectRef idx="0">
      <cs:styleClr val="auto"/>
    </cs:effectRef>
    <cs:fontRef idx="minor">
      <a:schemeClr val="dk1"/>
    </cs:fontRef>
    <cs:spPr>
      <a:ln w="22225" cap="rnd">
        <a:solidFill>
          <a:schemeClr val="phClr"/>
        </a:solidFill>
      </a:ln>
      <a:effectLst>
        <a:glow rad="139700">
          <a:schemeClr val="phClr">
            <a:satMod val="175000"/>
            <a:alpha val="14000"/>
          </a:schemeClr>
        </a:glow>
      </a:effectLst>
    </cs:spPr>
  </cs:dataPointLine>
  <cs:dataPointMarker>
    <cs:lnRef idx="0">
      <cs:styleClr val="auto"/>
    </cs:lnRef>
    <cs:fillRef idx="0">
      <cs:styleClr val="auto"/>
    </cs:fillRef>
    <cs:effectRef idx="0">
      <cs:styleClr val="auto"/>
    </cs:effectRef>
    <cs:fontRef idx="minor">
      <a:schemeClr val="dk1"/>
    </cs:fontRef>
    <cs:spPr>
      <a:solidFill>
        <a:schemeClr val="phClr">
          <a:lumMod val="60000"/>
          <a:lumOff val="40000"/>
        </a:schemeClr>
      </a:solidFill>
      <a:effectLst>
        <a:glow rad="63500">
          <a:schemeClr val="phClr">
            <a:satMod val="175000"/>
            <a:alpha val="25000"/>
          </a:schemeClr>
        </a:glow>
      </a:effectLst>
    </cs:spPr>
  </cs:dataPointMarker>
  <cs:dataPointMarkerLayout symbol="circle" size="3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lt1">
        <a:lumMod val="75000"/>
      </a:schemeClr>
    </cs:fontRef>
    <cs:spPr>
      <a:ln w="9525">
        <a:solidFill>
          <a:schemeClr val="dk1">
            <a:lumMod val="50000"/>
            <a:lumOff val="50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lt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75000"/>
          </a:schemeClr>
        </a:solidFill>
        <a:round/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lt1">
            <a:lumMod val="50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lt1">
            <a:lumMod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dk1">
            <a:lumMod val="65000"/>
            <a:lumOff val="35000"/>
            <a:alpha val="7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dk1">
            <a:lumMod val="65000"/>
            <a:lumOff val="35000"/>
            <a:alpha val="2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lt1">
            <a:lumMod val="50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lt1">
            <a:lumMod val="50000"/>
          </a:schemeClr>
        </a:solidFill>
        <a:round/>
      </a:ln>
    </cs:spPr>
  </cs:leaderLine>
  <cs:legend>
    <cs:lnRef idx="0"/>
    <cs:fillRef idx="0"/>
    <cs:effectRef idx="0"/>
    <cs:fontRef idx="minor">
      <a:schemeClr val="lt1">
        <a:lumMod val="75000"/>
      </a:schemeClr>
    </cs:fontRef>
    <cs:defRPr sz="900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lt1">
        <a:lumMod val="75000"/>
      </a:schemeClr>
    </cs:fontRef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lt1">
            <a:lumMod val="50000"/>
          </a:schemeClr>
        </a:solidFill>
        <a:round/>
      </a:ln>
    </cs:spPr>
  </cs:seriesLine>
  <cs:title>
    <cs:lnRef idx="0"/>
    <cs:fillRef idx="0"/>
    <cs:effectRef idx="0"/>
    <cs:fontRef idx="minor">
      <a:schemeClr val="lt1">
        <a:lumMod val="85000"/>
      </a:schemeClr>
    </cs:fontRef>
    <cs:defRPr sz="1400" b="1" kern="1200" cap="none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25400" cap="rnd">
        <a:solidFill>
          <a:schemeClr val="phClr">
            <a:alpha val="50000"/>
          </a:schemeClr>
        </a:solidFill>
      </a:ln>
    </cs:spPr>
  </cs:trendline>
  <cs:trendlineLabel>
    <cs:lnRef idx="0"/>
    <cs:fillRef idx="0"/>
    <cs:effectRef idx="0"/>
    <cs:fontRef idx="minor">
      <a:schemeClr val="lt1">
        <a:lumMod val="7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>
          <a:lumMod val="85000"/>
        </a:schemeClr>
      </a:solidFill>
      <a:ln w="9525">
        <a:solidFill>
          <a:schemeClr val="dk1">
            <a:lumMod val="50000"/>
          </a:schemeClr>
        </a:solidFill>
        <a:round/>
      </a:ln>
    </cs:spPr>
  </cs:upBar>
  <cs:valueAxis>
    <cs:lnRef idx="0"/>
    <cs:fillRef idx="0"/>
    <cs:effectRef idx="0"/>
    <cs:fontRef idx="minor">
      <a:schemeClr val="lt1">
        <a:lumMod val="75000"/>
      </a:schemeClr>
    </cs:fontRef>
    <cs:spPr>
      <a:ln w="9525" cap="flat" cmpd="sng" algn="ctr">
        <a:solidFill>
          <a:schemeClr val="lt1">
            <a:lumMod val="50000"/>
          </a:schemeClr>
        </a:solidFill>
        <a:round/>
      </a:ln>
    </cs:spPr>
    <cs:defRPr sz="900" kern="1200"/>
    <cs:bodyPr/>
  </cs:valueAxis>
  <cs:wall>
    <cs:lnRef idx="0"/>
    <cs:fillRef idx="0"/>
    <cs:effectRef idx="0"/>
    <cs:fontRef idx="minor">
      <a:schemeClr val="dk1"/>
    </cs:fontRef>
  </cs:wall>
</cs:chartStyle>
</file>

<file path=ppt/charts/style9.xml><?xml version="1.0" encoding="utf-8"?>
<cs:chartStyle xmlns:cs="http://schemas.microsoft.com/office/drawing/2012/chartStyle" xmlns:a="http://schemas.openxmlformats.org/drawingml/2006/main" id="245">
  <cs:axisTitle>
    <cs:lnRef idx="0"/>
    <cs:fillRef idx="0"/>
    <cs:effectRef idx="0"/>
    <cs:fontRef idx="minor">
      <a:schemeClr val="lt1">
        <a:lumMod val="75000"/>
      </a:schemeClr>
    </cs:fontRef>
    <cs:defRPr sz="900" b="1" kern="1200"/>
  </cs:axisTitle>
  <cs:categoryAxis>
    <cs:lnRef idx="0"/>
    <cs:fillRef idx="0"/>
    <cs:effectRef idx="0"/>
    <cs:fontRef idx="minor">
      <a:schemeClr val="lt1">
        <a:lumMod val="75000"/>
      </a:schemeClr>
    </cs:fontRef>
    <cs:defRPr sz="900" kern="1200"/>
  </cs:categoryAxis>
  <cs:chartArea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lt1">
        <a:lumMod val="75000"/>
      </a:schemeClr>
    </cs:fontRef>
    <cs:defRPr sz="900" kern="1200"/>
  </cs:dataLabel>
  <cs:dataLabelCallout>
    <cs:lnRef idx="0"/>
    <cs:fillRef idx="0"/>
    <cs:effectRef idx="0"/>
    <cs:fontRef idx="minor">
      <a:schemeClr val="lt1">
        <a:lumMod val="15000"/>
        <a:lumOff val="85000"/>
      </a:schemeClr>
    </cs:fontRef>
    <cs:spPr>
      <a:solidFill>
        <a:schemeClr val="dk1">
          <a:lumMod val="65000"/>
          <a:lumOff val="35000"/>
        </a:schemeClr>
      </a:solidFill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0"/>
    <cs:effectRef idx="0">
      <cs:styleClr val="auto"/>
    </cs:effectRef>
    <cs:fontRef idx="minor">
      <a:schemeClr val="dk1"/>
    </cs:fontRef>
    <cs:spPr>
      <a:ln w="9525" cap="flat" cmpd="sng" algn="ctr">
        <a:solidFill>
          <a:schemeClr val="phClr"/>
        </a:solidFill>
        <a:miter lim="800000"/>
      </a:ln>
      <a:effectLst>
        <a:glow rad="63500">
          <a:schemeClr val="phClr">
            <a:satMod val="175000"/>
            <a:alpha val="25000"/>
          </a:schemeClr>
        </a:glow>
      </a:effectLst>
    </cs:spPr>
  </cs:dataPoint>
  <cs:dataPoint3D>
    <cs:lnRef idx="0">
      <cs:styleClr val="auto"/>
    </cs:lnRef>
    <cs:fillRef idx="0">
      <cs:styleClr val="auto"/>
    </cs:fillRef>
    <cs:effectRef idx="0">
      <cs:styleClr val="auto"/>
    </cs:effectRef>
    <cs:fontRef idx="minor">
      <a:schemeClr val="dk1"/>
    </cs:fontRef>
    <cs:spPr>
      <a:ln w="9525" cap="flat" cmpd="sng" algn="ctr">
        <a:solidFill>
          <a:schemeClr val="phClr"/>
        </a:solidFill>
        <a:miter lim="800000"/>
      </a:ln>
      <a:effectLst>
        <a:glow rad="63500">
          <a:schemeClr val="phClr">
            <a:satMod val="175000"/>
            <a:alpha val="25000"/>
          </a:schemeClr>
        </a:glow>
      </a:effectLst>
    </cs:spPr>
  </cs:dataPoint3D>
  <cs:dataPointLine>
    <cs:lnRef idx="0">
      <cs:styleClr val="auto"/>
    </cs:lnRef>
    <cs:fillRef idx="0">
      <cs:styleClr val="auto"/>
    </cs:fillRef>
    <cs:effectRef idx="0">
      <cs:styleClr val="auto"/>
    </cs:effectRef>
    <cs:fontRef idx="minor">
      <a:schemeClr val="dk1"/>
    </cs:fontRef>
    <cs:spPr>
      <a:ln w="22225" cap="rnd">
        <a:solidFill>
          <a:schemeClr val="phClr"/>
        </a:solidFill>
      </a:ln>
      <a:effectLst>
        <a:glow rad="139700">
          <a:schemeClr val="phClr">
            <a:satMod val="175000"/>
            <a:alpha val="14000"/>
          </a:schemeClr>
        </a:glow>
      </a:effectLst>
    </cs:spPr>
  </cs:dataPointLine>
  <cs:dataPointMarker>
    <cs:lnRef idx="0">
      <cs:styleClr val="auto"/>
    </cs:lnRef>
    <cs:fillRef idx="0">
      <cs:styleClr val="auto"/>
    </cs:fillRef>
    <cs:effectRef idx="0">
      <cs:styleClr val="auto"/>
    </cs:effectRef>
    <cs:fontRef idx="minor">
      <a:schemeClr val="dk1"/>
    </cs:fontRef>
    <cs:spPr>
      <a:solidFill>
        <a:schemeClr val="phClr">
          <a:lumMod val="60000"/>
          <a:lumOff val="40000"/>
        </a:schemeClr>
      </a:solidFill>
      <a:effectLst>
        <a:glow rad="63500">
          <a:schemeClr val="phClr">
            <a:satMod val="175000"/>
            <a:alpha val="25000"/>
          </a:schemeClr>
        </a:glow>
      </a:effectLst>
    </cs:spPr>
  </cs:dataPointMarker>
  <cs:dataPointMarkerLayout symbol="circle" size="3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lt1">
        <a:lumMod val="75000"/>
      </a:schemeClr>
    </cs:fontRef>
    <cs:spPr>
      <a:ln w="9525">
        <a:solidFill>
          <a:schemeClr val="dk1">
            <a:lumMod val="50000"/>
            <a:lumOff val="50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lt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75000"/>
          </a:schemeClr>
        </a:solidFill>
        <a:round/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lt1">
            <a:lumMod val="50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lt1">
            <a:lumMod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dk1">
            <a:lumMod val="65000"/>
            <a:lumOff val="35000"/>
            <a:alpha val="7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dk1">
            <a:lumMod val="65000"/>
            <a:lumOff val="35000"/>
            <a:alpha val="2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lt1">
            <a:lumMod val="50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lt1">
            <a:lumMod val="50000"/>
          </a:schemeClr>
        </a:solidFill>
        <a:round/>
      </a:ln>
    </cs:spPr>
  </cs:leaderLine>
  <cs:legend>
    <cs:lnRef idx="0"/>
    <cs:fillRef idx="0"/>
    <cs:effectRef idx="0"/>
    <cs:fontRef idx="minor">
      <a:schemeClr val="lt1">
        <a:lumMod val="75000"/>
      </a:schemeClr>
    </cs:fontRef>
    <cs:defRPr sz="900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lt1">
        <a:lumMod val="75000"/>
      </a:schemeClr>
    </cs:fontRef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lt1">
            <a:lumMod val="50000"/>
          </a:schemeClr>
        </a:solidFill>
        <a:round/>
      </a:ln>
    </cs:spPr>
  </cs:seriesLine>
  <cs:title>
    <cs:lnRef idx="0"/>
    <cs:fillRef idx="0"/>
    <cs:effectRef idx="0"/>
    <cs:fontRef idx="minor">
      <a:schemeClr val="lt1">
        <a:lumMod val="85000"/>
      </a:schemeClr>
    </cs:fontRef>
    <cs:defRPr sz="1400" b="1" kern="1200" cap="none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25400" cap="rnd">
        <a:solidFill>
          <a:schemeClr val="phClr">
            <a:alpha val="50000"/>
          </a:schemeClr>
        </a:solidFill>
      </a:ln>
    </cs:spPr>
  </cs:trendline>
  <cs:trendlineLabel>
    <cs:lnRef idx="0"/>
    <cs:fillRef idx="0"/>
    <cs:effectRef idx="0"/>
    <cs:fontRef idx="minor">
      <a:schemeClr val="lt1">
        <a:lumMod val="7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>
          <a:lumMod val="85000"/>
        </a:schemeClr>
      </a:solidFill>
      <a:ln w="9525">
        <a:solidFill>
          <a:schemeClr val="dk1">
            <a:lumMod val="50000"/>
          </a:schemeClr>
        </a:solidFill>
        <a:round/>
      </a:ln>
    </cs:spPr>
  </cs:upBar>
  <cs:valueAxis>
    <cs:lnRef idx="0"/>
    <cs:fillRef idx="0"/>
    <cs:effectRef idx="0"/>
    <cs:fontRef idx="minor">
      <a:schemeClr val="lt1">
        <a:lumMod val="75000"/>
      </a:schemeClr>
    </cs:fontRef>
    <cs:spPr>
      <a:ln w="9525" cap="flat" cmpd="sng" algn="ctr">
        <a:solidFill>
          <a:schemeClr val="lt1">
            <a:lumMod val="50000"/>
          </a:schemeClr>
        </a:solidFill>
        <a:round/>
      </a:ln>
    </cs:spPr>
    <cs:defRPr sz="900" kern="1200"/>
    <cs:bodyPr/>
  </cs:valueAxis>
  <cs:wall>
    <cs:lnRef idx="0"/>
    <cs:fillRef idx="0"/>
    <cs:effectRef idx="0"/>
    <cs:fontRef idx="minor">
      <a:schemeClr val="dk1"/>
    </cs:fontRef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DB9399AB-5FA4-47BD-A8E9-D1969386834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0ED06BEB-C8AC-4601-B88E-98BED5BE17D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5F8E5310-4AE5-4ADD-B2E4-91C39FF289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E83A15-3714-45B9-AEE7-6324EAAC3909}" type="datetimeFigureOut">
              <a:rPr lang="en-US" smtClean="0"/>
              <a:t>8/28/2018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806B10A0-170D-4263-B94F-24FCD63EC0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71351363-C586-4BB8-B7BF-443DFD4329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423149-2C37-46FD-BAF7-EBB88C7A07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76469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B00CAE92-9B7E-4324-AE1D-D32D5D5D24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9153858E-5196-4B82-9EFA-3AD0AEAC27A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24E708C0-3AE5-4599-845D-0CC2B938AF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E83A15-3714-45B9-AEE7-6324EAAC3909}" type="datetimeFigureOut">
              <a:rPr lang="en-US" smtClean="0"/>
              <a:t>8/28/2018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05C9ED7F-DD27-43EE-9F6C-A1D289B8D5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C3113621-973E-4885-B2E3-D8329FA6B7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423149-2C37-46FD-BAF7-EBB88C7A07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78726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xmlns="" id="{04D812C5-2089-45FF-B73C-497E6006F60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524094F8-C264-47EC-8FAC-81CDDC3D37A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78648435-CC01-4DD1-B63A-971AD531FA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E83A15-3714-45B9-AEE7-6324EAAC3909}" type="datetimeFigureOut">
              <a:rPr lang="en-US" smtClean="0"/>
              <a:t>8/28/2018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DCF18538-CA15-4082-ADBB-AF10C7A82C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301EA815-0872-4C91-A4FD-344BC10A28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423149-2C37-46FD-BAF7-EBB88C7A07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64034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588E5ABD-70DD-4FD7-810E-DEC3AF5C47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46907837-5270-4EC8-9EDD-166642FD575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6D2A91FA-F31D-410F-A389-F7FFF137CF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E83A15-3714-45B9-AEE7-6324EAAC3909}" type="datetimeFigureOut">
              <a:rPr lang="en-US" smtClean="0"/>
              <a:t>8/28/2018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E92ED0AD-645E-4A34-92C9-983368B029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39311268-7FAC-4EA0-B472-51ACEEDC84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423149-2C37-46FD-BAF7-EBB88C7A07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72729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FD2CDD54-4FE0-47A3-8A9D-251C3680FC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2FD17B78-4FD1-4209-A95A-12055370ED9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7579D31E-6B50-4890-877D-7A7A263EDB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E83A15-3714-45B9-AEE7-6324EAAC3909}" type="datetimeFigureOut">
              <a:rPr lang="en-US" smtClean="0"/>
              <a:t>8/28/2018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07678637-0D35-4478-AD95-0809F8FC5C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BCE845B9-4A8C-404F-9566-5929E250FB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423149-2C37-46FD-BAF7-EBB88C7A07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09954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B574F0EB-6822-488B-9A4D-CD9A675F4D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B86EC057-7D73-4C40-B44C-4B063F165E5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333B6C93-AD19-4F2E-996B-5A78AED6822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C2B23A96-F5B4-4407-8FD1-12AF1DCCAB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E83A15-3714-45B9-AEE7-6324EAAC3909}" type="datetimeFigureOut">
              <a:rPr lang="en-US" smtClean="0"/>
              <a:t>8/28/2018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9CA76525-435E-4F30-A4DF-FE0060CA6B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BE12A29E-5A10-4381-BA9B-90003B2F9E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423149-2C37-46FD-BAF7-EBB88C7A07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25490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B5535476-E59F-4558-9D0C-F2A6165074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104A0AA5-C1E8-4745-AF05-A520C1114C2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2765969C-300B-44C9-90EA-580E5C99B2D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xmlns="" id="{F7522D65-A3DF-4CDA-8135-F3A6CFB0CBE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xmlns="" id="{AB19857A-3226-4C8E-A0B3-F6ABF301BD9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xmlns="" id="{7BB9AF6D-3BD8-4B3C-AF1D-EDB29723B1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E83A15-3714-45B9-AEE7-6324EAAC3909}" type="datetimeFigureOut">
              <a:rPr lang="en-US" smtClean="0"/>
              <a:t>8/28/2018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xmlns="" id="{58C44B18-FFEA-4E0A-87FB-9BBC65A301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xmlns="" id="{C4804570-D1A2-4A81-946A-5F1DCE2BB4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423149-2C37-46FD-BAF7-EBB88C7A07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77634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5BA1A60B-AC06-4BA7-B498-E13CB57430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E5E561F2-2646-4134-B981-453EE2FCB0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E83A15-3714-45B9-AEE7-6324EAAC3909}" type="datetimeFigureOut">
              <a:rPr lang="en-US" smtClean="0"/>
              <a:t>8/28/2018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5CB975FD-4524-4987-A62F-ADF43D1924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3FBA432A-769F-4016-AB49-1749BE92D1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423149-2C37-46FD-BAF7-EBB88C7A07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183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xmlns="" id="{9E9A2B7F-F7EB-4017-87BD-7D7C24D3FA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E83A15-3714-45B9-AEE7-6324EAAC3909}" type="datetimeFigureOut">
              <a:rPr lang="en-US" smtClean="0"/>
              <a:t>8/28/2018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xmlns="" id="{20E73B3D-0B1C-47A7-AFB2-899D17E7D7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24268106-CD4F-4A41-B674-D1FC71FA9A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423149-2C37-46FD-BAF7-EBB88C7A07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84668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35E810EA-C503-40B6-853B-D07DC7AC75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5F25CE15-0BDE-4F0A-9EE9-0065AE50C27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101FE18C-7866-4868-BE30-CD7540C45D7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60BED649-D200-4BBC-96E3-B491D1CDF3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E83A15-3714-45B9-AEE7-6324EAAC3909}" type="datetimeFigureOut">
              <a:rPr lang="en-US" smtClean="0"/>
              <a:t>8/28/2018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D121D0C7-95FA-4499-9B51-86B9966EF3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E515C9DF-4CA2-455F-9615-861BF8D8F3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423149-2C37-46FD-BAF7-EBB88C7A07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74526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1C9C9FE4-655A-4B2A-B177-5740BD905A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xmlns="" id="{3F9041A2-CC03-4CDD-BD1F-4C9F07829C2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73CB2C35-894A-4184-BFAB-7ECCD2ED05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A34FFD94-4F25-4E82-9CFC-C1C5559C00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E83A15-3714-45B9-AEE7-6324EAAC3909}" type="datetimeFigureOut">
              <a:rPr lang="en-US" smtClean="0"/>
              <a:t>8/28/2018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930AC92E-7B81-495E-A496-646F7374D6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FD7290A4-AD79-4E93-9C9E-3A021A9F17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423149-2C37-46FD-BAF7-EBB88C7A07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64635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xmlns="" id="{5115FD5E-D717-4FA6-B76A-FB851CE3BA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0AE15722-E371-4DA1-A89C-74C99D78E83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9EFC6F09-5789-4BAE-B64D-8FD92CC7F8E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E83A15-3714-45B9-AEE7-6324EAAC3909}" type="datetimeFigureOut">
              <a:rPr lang="en-US" smtClean="0"/>
              <a:t>8/28/2018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ABDADFC2-A846-4A25-8F90-2E07E4D1F78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CF23C357-4C5E-4337-AE10-C08FA236D48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423149-2C37-46FD-BAF7-EBB88C7A07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19019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.jp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hyperlink" Target="http://www.cossec.com/" TargetMode="External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ossec.com/" TargetMode="External"/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9.xml"/><Relationship Id="rId2" Type="http://schemas.openxmlformats.org/officeDocument/2006/relationships/hyperlink" Target="http://www.cossec.com/" TargetMode="External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hyperlink" Target="http://www.cossec.com/" TargetMode="External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ossec.com/" TargetMode="Externa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ossec.com/" TargetMode="External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hyperlink" Target="http://www.cossec.com/" TargetMode="Externa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ossec.com/" TargetMode="External"/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ossec.com/" TargetMode="External"/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hyperlink" Target="http://www.cossec.com/" TargetMode="Externa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6BCAB611-FA7A-4D22-B031-A41B376A89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87361" y="2405141"/>
            <a:ext cx="10515600" cy="1864734"/>
          </a:xfrm>
        </p:spPr>
        <p:txBody>
          <a:bodyPr>
            <a:normAutofit/>
          </a:bodyPr>
          <a:lstStyle/>
          <a:p>
            <a:pPr algn="ctr"/>
            <a:r>
              <a:rPr lang="en-US" sz="3200" dirty="0"/>
              <a:t>Puerto Rico Credit Unions </a:t>
            </a:r>
            <a:br>
              <a:rPr lang="en-US" sz="3200" dirty="0"/>
            </a:br>
            <a:r>
              <a:rPr lang="en-US" sz="3200" dirty="0"/>
              <a:t>Statistical Update</a:t>
            </a:r>
            <a:br>
              <a:rPr lang="en-US" sz="3200" dirty="0"/>
            </a:br>
            <a:r>
              <a:rPr lang="en-US" sz="3200" dirty="0"/>
              <a:t>as of March 2018</a:t>
            </a:r>
            <a:br>
              <a:rPr lang="en-US" sz="3200" dirty="0"/>
            </a:br>
            <a:endParaRPr lang="en-US" sz="3200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58FCE0DB-025E-446D-9A08-30A411CD557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46772"/>
            <a:ext cx="10515600" cy="1500187"/>
          </a:xfrm>
        </p:spPr>
        <p:txBody>
          <a:bodyPr>
            <a:normAutofit fontScale="62500" lnSpcReduction="20000"/>
          </a:bodyPr>
          <a:lstStyle/>
          <a:p>
            <a:pPr algn="ctr"/>
            <a:r>
              <a:rPr lang="en-US" sz="4800" b="1" dirty="0"/>
              <a:t>World Council of Credit Unions and The Cooperative Credit Union Association meeting with Puerto Rico Credit Union Officials </a:t>
            </a:r>
          </a:p>
          <a:p>
            <a:pPr algn="ctr"/>
            <a:r>
              <a:rPr lang="en-US" sz="4800" b="1" dirty="0"/>
              <a:t>August 27</a:t>
            </a:r>
            <a:r>
              <a:rPr lang="en-US" sz="4800" b="1" baseline="30000" dirty="0"/>
              <a:t>th</a:t>
            </a:r>
            <a:r>
              <a:rPr lang="en-US" sz="4800" b="1" dirty="0"/>
              <a:t>, 2018</a:t>
            </a:r>
          </a:p>
          <a:p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73DA221F-22B5-4A70-9245-489AAD0937D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429" y="5267793"/>
            <a:ext cx="3604013" cy="1243557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xmlns="" id="{443FC4D5-4E3A-43FC-BB34-D6E7505312A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72052" y="5388876"/>
            <a:ext cx="3354519" cy="112247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xmlns="" id="{34C6423B-508C-4577-A363-EE67B51BB23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88641" y="4122262"/>
            <a:ext cx="2651023" cy="26142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90053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xmlns="" id="{FE8BC61A-AADE-4AD3-9F9F-3D6D481DF9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5563" y="6578744"/>
            <a:ext cx="8802255" cy="200747"/>
          </a:xfrm>
        </p:spPr>
        <p:txBody>
          <a:bodyPr>
            <a:noAutofit/>
          </a:bodyPr>
          <a:lstStyle/>
          <a:p>
            <a:r>
              <a:rPr lang="en-US" sz="1400" b="1" dirty="0"/>
              <a:t>Source: Gaither’s Media Brand Profiles     http://www.ejecutivos.coop/presentacionesresidencial2018    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A73CDB75-DBE9-4D54-8CAA-6B077E0FB66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5563" y="156198"/>
            <a:ext cx="11650631" cy="63035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226400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xmlns="" id="{FE8BC61A-AADE-4AD3-9F9F-3D6D481DF9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5563" y="6578744"/>
            <a:ext cx="8802255" cy="200747"/>
          </a:xfrm>
        </p:spPr>
        <p:txBody>
          <a:bodyPr>
            <a:noAutofit/>
          </a:bodyPr>
          <a:lstStyle/>
          <a:p>
            <a:r>
              <a:rPr lang="en-US" sz="1400" b="1" dirty="0"/>
              <a:t>Source: Gaither’s Media Brand Profiles     http://www.ejecutivos.coop/presentacionesresidencial2018    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F6824E39-AA0C-4F59-887A-933BA597343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5564" y="216311"/>
            <a:ext cx="11601468" cy="63024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451588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xmlns="" id="{FE8BC61A-AADE-4AD3-9F9F-3D6D481DF9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5563" y="6578744"/>
            <a:ext cx="8802255" cy="200747"/>
          </a:xfrm>
        </p:spPr>
        <p:txBody>
          <a:bodyPr>
            <a:noAutofit/>
          </a:bodyPr>
          <a:lstStyle/>
          <a:p>
            <a:r>
              <a:rPr lang="en-US" sz="1400" b="1" dirty="0"/>
              <a:t>Source: Gaither’s Media Brand Profiles     http://www.ejecutivos.coop/presentacionesresidencial2018    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FEFDED6D-9EE7-41D7-AEEA-4D55CABC83A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6613" y="245806"/>
            <a:ext cx="11471257" cy="61323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077024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xmlns="" id="{FE8BC61A-AADE-4AD3-9F9F-3D6D481DF9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5563" y="6578744"/>
            <a:ext cx="8802255" cy="200747"/>
          </a:xfrm>
        </p:spPr>
        <p:txBody>
          <a:bodyPr>
            <a:noAutofit/>
          </a:bodyPr>
          <a:lstStyle/>
          <a:p>
            <a:r>
              <a:rPr lang="en-US" sz="1400" b="1" dirty="0"/>
              <a:t>Source: Gaither’s Media Brand Profiles     http://www.ejecutivos.coop/presentacionesresidencial2018    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B83D30B2-3B63-4FD7-A6AE-FC2C9BC6DAA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5563" y="285135"/>
            <a:ext cx="11542475" cy="60968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997165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xmlns="" id="{FE8BC61A-AADE-4AD3-9F9F-3D6D481DF9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5563" y="6578744"/>
            <a:ext cx="8802255" cy="200747"/>
          </a:xfrm>
        </p:spPr>
        <p:txBody>
          <a:bodyPr>
            <a:noAutofit/>
          </a:bodyPr>
          <a:lstStyle/>
          <a:p>
            <a:r>
              <a:rPr lang="en-US" sz="1400" b="1" dirty="0"/>
              <a:t>Source: Gaither’s Media Brand Profiles     http://www.ejecutivos.coop/presentacionesresidencial2018    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682B6E7D-6109-47DF-861D-E3DD8B26F16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5564" y="245806"/>
            <a:ext cx="11453984" cy="61247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179022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xmlns="" id="{FE8BC61A-AADE-4AD3-9F9F-3D6D481DF9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5563" y="6578744"/>
            <a:ext cx="6280727" cy="209983"/>
          </a:xfrm>
        </p:spPr>
        <p:txBody>
          <a:bodyPr>
            <a:noAutofit/>
          </a:bodyPr>
          <a:lstStyle/>
          <a:p>
            <a:r>
              <a:rPr lang="en-US" sz="1400" b="1" dirty="0"/>
              <a:t>Source: Puerto Rico Cooperatives Statistics     </a:t>
            </a:r>
            <a:r>
              <a:rPr lang="en-US" sz="1400" b="1" dirty="0">
                <a:hlinkClick r:id="rId2"/>
              </a:rPr>
              <a:t>www.cossec.com</a:t>
            </a:r>
            <a:r>
              <a:rPr lang="en-US" sz="1400" b="1" dirty="0"/>
              <a:t>    march 2018</a:t>
            </a:r>
          </a:p>
        </p:txBody>
      </p:sp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xmlns="" id="{E5118E1F-A96E-4B4F-AB1A-3DE39A8D124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71848936"/>
              </p:ext>
            </p:extLst>
          </p:nvPr>
        </p:nvGraphicFramePr>
        <p:xfrm>
          <a:off x="360219" y="286327"/>
          <a:ext cx="11453090" cy="615141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40800609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>
            <a:extLst>
              <a:ext uri="{FF2B5EF4-FFF2-40B4-BE49-F238E27FC236}">
                <a16:creationId xmlns:a16="http://schemas.microsoft.com/office/drawing/2014/main" xmlns="" id="{E5118E1F-A96E-4B4F-AB1A-3DE39A8D124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90094941"/>
              </p:ext>
            </p:extLst>
          </p:nvPr>
        </p:nvGraphicFramePr>
        <p:xfrm>
          <a:off x="295564" y="175491"/>
          <a:ext cx="11526981" cy="628996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Title 2">
            <a:extLst>
              <a:ext uri="{FF2B5EF4-FFF2-40B4-BE49-F238E27FC236}">
                <a16:creationId xmlns:a16="http://schemas.microsoft.com/office/drawing/2014/main" xmlns="" id="{FE8BC61A-AADE-4AD3-9F9F-3D6D481DF9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5563" y="6578744"/>
            <a:ext cx="6280727" cy="209983"/>
          </a:xfrm>
        </p:spPr>
        <p:txBody>
          <a:bodyPr>
            <a:noAutofit/>
          </a:bodyPr>
          <a:lstStyle/>
          <a:p>
            <a:r>
              <a:rPr lang="en-US" sz="1400" b="1" dirty="0"/>
              <a:t>Source: Puerto Rico Cooperatives Statistics     </a:t>
            </a:r>
            <a:r>
              <a:rPr lang="en-US" sz="1400" b="1" dirty="0">
                <a:hlinkClick r:id="rId3"/>
              </a:rPr>
              <a:t>www.cossec.com</a:t>
            </a:r>
            <a:r>
              <a:rPr lang="en-US" sz="1400" b="1" dirty="0"/>
              <a:t>    march 2018</a:t>
            </a:r>
          </a:p>
        </p:txBody>
      </p:sp>
    </p:spTree>
    <p:extLst>
      <p:ext uri="{BB962C8B-B14F-4D97-AF65-F5344CB8AC3E}">
        <p14:creationId xmlns:p14="http://schemas.microsoft.com/office/powerpoint/2010/main" val="160794918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xmlns="" id="{FE8BC61A-AADE-4AD3-9F9F-3D6D481DF9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5563" y="6578744"/>
            <a:ext cx="6280727" cy="209983"/>
          </a:xfrm>
        </p:spPr>
        <p:txBody>
          <a:bodyPr>
            <a:noAutofit/>
          </a:bodyPr>
          <a:lstStyle/>
          <a:p>
            <a:r>
              <a:rPr lang="en-US" sz="1400" b="1" dirty="0"/>
              <a:t>Source: Puerto Rico Cooperatives Statistics     </a:t>
            </a:r>
            <a:r>
              <a:rPr lang="en-US" sz="1400" b="1" dirty="0">
                <a:hlinkClick r:id="rId2"/>
              </a:rPr>
              <a:t>www.cossec.com</a:t>
            </a:r>
            <a:r>
              <a:rPr lang="en-US" sz="1400" b="1" dirty="0"/>
              <a:t>    march 2018</a:t>
            </a:r>
          </a:p>
        </p:txBody>
      </p:sp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xmlns="" id="{E5118E1F-A96E-4B4F-AB1A-3DE39A8D124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27396127"/>
              </p:ext>
            </p:extLst>
          </p:nvPr>
        </p:nvGraphicFramePr>
        <p:xfrm>
          <a:off x="295563" y="240145"/>
          <a:ext cx="11647055" cy="623454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20686816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xmlns="" id="{FE8BC61A-AADE-4AD3-9F9F-3D6D481DF9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5563" y="6578744"/>
            <a:ext cx="6280727" cy="209983"/>
          </a:xfrm>
        </p:spPr>
        <p:txBody>
          <a:bodyPr>
            <a:noAutofit/>
          </a:bodyPr>
          <a:lstStyle/>
          <a:p>
            <a:r>
              <a:rPr lang="en-US" sz="1400" b="1" dirty="0"/>
              <a:t>Source: Puerto Rico Cooperatives Statistics     </a:t>
            </a:r>
            <a:r>
              <a:rPr lang="en-US" sz="1400" b="1" dirty="0">
                <a:hlinkClick r:id="rId2"/>
              </a:rPr>
              <a:t>www.cossec.com</a:t>
            </a:r>
            <a:r>
              <a:rPr lang="en-US" sz="1400" b="1" dirty="0"/>
              <a:t>    march 2018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xmlns="" id="{70E514B2-6AB6-4E0D-9A90-3AD3E5636F9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9273"/>
            <a:ext cx="12103624" cy="64200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187304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le 7">
            <a:extLst>
              <a:ext uri="{FF2B5EF4-FFF2-40B4-BE49-F238E27FC236}">
                <a16:creationId xmlns:a16="http://schemas.microsoft.com/office/drawing/2014/main" xmlns="" id="{2AFF86AB-7840-B646-9DD1-53DA334F7EE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90498532"/>
              </p:ext>
            </p:extLst>
          </p:nvPr>
        </p:nvGraphicFramePr>
        <p:xfrm>
          <a:off x="709448" y="568579"/>
          <a:ext cx="10720550" cy="5790181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5228897">
                  <a:extLst>
                    <a:ext uri="{9D8B030D-6E8A-4147-A177-3AD203B41FA5}">
                      <a16:colId xmlns:a16="http://schemas.microsoft.com/office/drawing/2014/main" xmlns="" val="3976798778"/>
                    </a:ext>
                  </a:extLst>
                </a:gridCol>
                <a:gridCol w="5491653">
                  <a:extLst>
                    <a:ext uri="{9D8B030D-6E8A-4147-A177-3AD203B41FA5}">
                      <a16:colId xmlns:a16="http://schemas.microsoft.com/office/drawing/2014/main" xmlns="" val="2344185980"/>
                    </a:ext>
                  </a:extLst>
                </a:gridCol>
              </a:tblGrid>
              <a:tr h="426092">
                <a:tc>
                  <a:txBody>
                    <a:bodyPr/>
                    <a:lstStyle/>
                    <a:p>
                      <a:pPr algn="ctr"/>
                      <a:r>
                        <a:rPr lang="en-US" b="1"/>
                        <a:t>Strenghts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/>
                        <a:t>Weaknesses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116333142"/>
                  </a:ext>
                </a:extLst>
              </a:tr>
              <a:tr h="2626594"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/>
                        <a:t>Increased Liquidity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/>
                        <a:t>Member Loyalty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/>
                        <a:t>Solid Market Share (Over 1 Million between members and non-members)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/>
                        <a:t>Steady Growth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en-US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en-US"/>
                    </a:p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/>
                        <a:t>Lower Capital Levels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/>
                        <a:t>Difficulty in local market to loan increased liquidity to earn higher interest margins and increase net income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/>
                        <a:t>Average member population is aged 55+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923015246"/>
                  </a:ext>
                </a:extLst>
              </a:tr>
              <a:tr h="426092">
                <a:tc>
                  <a:txBody>
                    <a:bodyPr/>
                    <a:lstStyle/>
                    <a:p>
                      <a:pPr algn="ctr"/>
                      <a:r>
                        <a:rPr lang="en-US" b="1"/>
                        <a:t>Opportunities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/>
                        <a:t>Threats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669181289"/>
                  </a:ext>
                </a:extLst>
              </a:tr>
              <a:tr h="2311403"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/>
                        <a:t>Increase Revenues (Loan Participations)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/>
                        <a:t>Strengthen Capital Ratios &amp; Levels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/>
                        <a:t>Industry strengthening with consolidations (mergers &amp; acquisitions)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en-US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/>
                        <a:t>Exposure to Puerto Rico Bonds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/>
                        <a:t>Declining Population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/>
                        <a:t>Continuos Economic Recession (2006)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/>
                        <a:t>Additional Natural Disaster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en-US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en-US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68205955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708566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a 4">
            <a:extLst>
              <a:ext uri="{FF2B5EF4-FFF2-40B4-BE49-F238E27FC236}">
                <a16:creationId xmlns:a16="http://schemas.microsoft.com/office/drawing/2014/main" xmlns="" id="{AC167EFB-DE8A-924D-8BC6-E0C3C3F281B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52113671"/>
              </p:ext>
            </p:extLst>
          </p:nvPr>
        </p:nvGraphicFramePr>
        <p:xfrm>
          <a:off x="2032000" y="105146"/>
          <a:ext cx="8127999" cy="6675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09333">
                  <a:extLst>
                    <a:ext uri="{9D8B030D-6E8A-4147-A177-3AD203B41FA5}">
                      <a16:colId xmlns:a16="http://schemas.microsoft.com/office/drawing/2014/main" xmlns="" val="3571766326"/>
                    </a:ext>
                  </a:extLst>
                </a:gridCol>
                <a:gridCol w="2709333">
                  <a:extLst>
                    <a:ext uri="{9D8B030D-6E8A-4147-A177-3AD203B41FA5}">
                      <a16:colId xmlns:a16="http://schemas.microsoft.com/office/drawing/2014/main" xmlns="" val="931726744"/>
                    </a:ext>
                  </a:extLst>
                </a:gridCol>
                <a:gridCol w="2709333">
                  <a:extLst>
                    <a:ext uri="{9D8B030D-6E8A-4147-A177-3AD203B41FA5}">
                      <a16:colId xmlns:a16="http://schemas.microsoft.com/office/drawing/2014/main" xmlns="" val="329963873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s-419" dirty="0"/>
                        <a:t>COOPERATIVA</a:t>
                      </a:r>
                      <a:endParaRPr lang="es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419" dirty="0"/>
                        <a:t>MEMBERS (X 1,000)</a:t>
                      </a:r>
                      <a:endParaRPr lang="es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419" dirty="0"/>
                        <a:t>ASSETS (In Millions)</a:t>
                      </a:r>
                      <a:endParaRPr lang="es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98517864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342900" indent="-342900">
                        <a:buAutoNum type="arabicPeriod"/>
                      </a:pPr>
                      <a:r>
                        <a:rPr lang="es-419" dirty="0"/>
                        <a:t>ARCOOP</a:t>
                      </a:r>
                      <a:endParaRPr lang="es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419" dirty="0"/>
                        <a:t>12</a:t>
                      </a:r>
                      <a:endParaRPr lang="es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419" dirty="0"/>
                        <a:t>91.5 MM</a:t>
                      </a:r>
                      <a:endParaRPr lang="es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98392898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419" dirty="0"/>
                        <a:t>2. BANCOOP</a:t>
                      </a:r>
                      <a:endParaRPr lang="es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419" dirty="0"/>
                        <a:t>- - (2nd Level Bank)</a:t>
                      </a:r>
                      <a:endParaRPr lang="es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419" dirty="0"/>
                        <a:t>700 MM</a:t>
                      </a:r>
                      <a:endParaRPr lang="es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70475774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419" dirty="0"/>
                        <a:t>3. BoniCoop</a:t>
                      </a:r>
                      <a:endParaRPr lang="es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419" dirty="0"/>
                        <a:t>16.5</a:t>
                      </a:r>
                      <a:endParaRPr lang="es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419" dirty="0"/>
                        <a:t>104 MM</a:t>
                      </a:r>
                      <a:endParaRPr lang="es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6057435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419" dirty="0"/>
                        <a:t>4. Camuy Coop</a:t>
                      </a:r>
                      <a:endParaRPr lang="es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419" dirty="0"/>
                        <a:t>15.5</a:t>
                      </a:r>
                      <a:endParaRPr lang="es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419" dirty="0"/>
                        <a:t>197 MM</a:t>
                      </a:r>
                      <a:endParaRPr lang="es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416854192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419" dirty="0"/>
                        <a:t>5. COOPACA</a:t>
                      </a:r>
                      <a:endParaRPr lang="es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419" dirty="0"/>
                        <a:t>103.5</a:t>
                      </a:r>
                      <a:endParaRPr lang="es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419" dirty="0"/>
                        <a:t>624 MM</a:t>
                      </a:r>
                      <a:endParaRPr lang="es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83546769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419" dirty="0"/>
                        <a:t>6. Credicentro Coop</a:t>
                      </a:r>
                      <a:endParaRPr lang="es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419" dirty="0"/>
                        <a:t>16</a:t>
                      </a:r>
                      <a:endParaRPr lang="es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419" dirty="0"/>
                        <a:t>222 MM</a:t>
                      </a:r>
                      <a:endParaRPr lang="es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92823884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419" dirty="0"/>
                        <a:t>7. Los Hermanos</a:t>
                      </a:r>
                      <a:endParaRPr lang="es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419" dirty="0"/>
                        <a:t>2.5</a:t>
                      </a:r>
                      <a:endParaRPr lang="es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419" dirty="0"/>
                        <a:t>29 MM</a:t>
                      </a:r>
                      <a:endParaRPr lang="es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40578751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419" dirty="0"/>
                        <a:t>8. Mac Coop</a:t>
                      </a:r>
                      <a:endParaRPr lang="es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419" dirty="0"/>
                        <a:t>6.3</a:t>
                      </a:r>
                      <a:endParaRPr lang="es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419" dirty="0"/>
                        <a:t>63.4 MM</a:t>
                      </a:r>
                      <a:endParaRPr lang="es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41209784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419" dirty="0"/>
                        <a:t>9. MaunaCoop</a:t>
                      </a:r>
                      <a:endParaRPr lang="es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419" dirty="0"/>
                        <a:t>18.5</a:t>
                      </a:r>
                      <a:endParaRPr lang="es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419" dirty="0"/>
                        <a:t>188 MM</a:t>
                      </a:r>
                      <a:endParaRPr lang="es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4247756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419" dirty="0"/>
                        <a:t>10. Oriental Coop</a:t>
                      </a:r>
                      <a:endParaRPr lang="es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419" dirty="0"/>
                        <a:t>31</a:t>
                      </a:r>
                      <a:endParaRPr lang="es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419" dirty="0"/>
                        <a:t>273 MM</a:t>
                      </a:r>
                      <a:endParaRPr lang="es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400345778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419" dirty="0"/>
                        <a:t>11. PR Fed CU</a:t>
                      </a:r>
                      <a:endParaRPr lang="es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419" dirty="0"/>
                        <a:t>24</a:t>
                      </a:r>
                      <a:endParaRPr lang="es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419" dirty="0"/>
                        <a:t>141 MM</a:t>
                      </a:r>
                      <a:endParaRPr lang="es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659789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419" dirty="0"/>
                        <a:t>12. Rincon Coop</a:t>
                      </a:r>
                      <a:endParaRPr lang="es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419" dirty="0"/>
                        <a:t>32</a:t>
                      </a:r>
                      <a:endParaRPr lang="es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419" dirty="0"/>
                        <a:t>550 MM</a:t>
                      </a:r>
                      <a:endParaRPr lang="es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962747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419" dirty="0"/>
                        <a:t>13 Roosevelt Roads Coop</a:t>
                      </a:r>
                      <a:endParaRPr lang="es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419" dirty="0"/>
                        <a:t>21</a:t>
                      </a:r>
                      <a:endParaRPr lang="es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419" dirty="0"/>
                        <a:t>192 MM</a:t>
                      </a:r>
                      <a:endParaRPr lang="es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7965180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419" dirty="0"/>
                        <a:t>14. Sagrada Familia Coop</a:t>
                      </a:r>
                      <a:endParaRPr lang="es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419" dirty="0"/>
                        <a:t>26</a:t>
                      </a:r>
                      <a:endParaRPr lang="es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419" dirty="0"/>
                        <a:t>175 MM</a:t>
                      </a:r>
                      <a:endParaRPr lang="es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35216508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419" dirty="0"/>
                        <a:t>15. VegaCoop</a:t>
                      </a:r>
                      <a:endParaRPr lang="es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419" dirty="0"/>
                        <a:t>25</a:t>
                      </a:r>
                      <a:endParaRPr lang="es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419" dirty="0"/>
                        <a:t>290 MM</a:t>
                      </a:r>
                      <a:endParaRPr lang="es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16504892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419" dirty="0"/>
                        <a:t>16. Zeno Gandia Coop</a:t>
                      </a:r>
                      <a:endParaRPr lang="es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419" dirty="0"/>
                        <a:t>25.5</a:t>
                      </a:r>
                      <a:endParaRPr lang="es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419" dirty="0"/>
                        <a:t>197 MM</a:t>
                      </a:r>
                      <a:endParaRPr lang="es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17628864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419" b="1" dirty="0"/>
                        <a:t>TOTAL</a:t>
                      </a:r>
                      <a:r>
                        <a:rPr lang="es-419" dirty="0"/>
                        <a:t>:</a:t>
                      </a:r>
                      <a:endParaRPr lang="es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419" b="1" dirty="0"/>
                        <a:t>375.5</a:t>
                      </a:r>
                      <a:endParaRPr lang="es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419" b="1" dirty="0"/>
                        <a:t>4.59 BILLIONS</a:t>
                      </a:r>
                      <a:endParaRPr lang="es-US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49991804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111323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hart 5">
            <a:extLst>
              <a:ext uri="{FF2B5EF4-FFF2-40B4-BE49-F238E27FC236}">
                <a16:creationId xmlns:a16="http://schemas.microsoft.com/office/drawing/2014/main" xmlns="" id="{E5118E1F-A96E-4B4F-AB1A-3DE39A8D124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18650500"/>
              </p:ext>
            </p:extLst>
          </p:nvPr>
        </p:nvGraphicFramePr>
        <p:xfrm>
          <a:off x="397164" y="378691"/>
          <a:ext cx="11379200" cy="606829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Title 2">
            <a:extLst>
              <a:ext uri="{FF2B5EF4-FFF2-40B4-BE49-F238E27FC236}">
                <a16:creationId xmlns:a16="http://schemas.microsoft.com/office/drawing/2014/main" xmlns="" id="{0567B737-DBFB-4128-B208-F3346D929921}"/>
              </a:ext>
            </a:extLst>
          </p:cNvPr>
          <p:cNvSpPr txBox="1">
            <a:spLocks/>
          </p:cNvSpPr>
          <p:nvPr/>
        </p:nvSpPr>
        <p:spPr>
          <a:xfrm>
            <a:off x="295563" y="6578744"/>
            <a:ext cx="6280727" cy="209983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400" b="1"/>
              <a:t>Source: Puerto Rico Cooperatives Statistics     </a:t>
            </a:r>
            <a:r>
              <a:rPr lang="en-US" sz="1400" b="1">
                <a:hlinkClick r:id="rId3"/>
              </a:rPr>
              <a:t>www.cossec.com</a:t>
            </a:r>
            <a:r>
              <a:rPr lang="en-US" sz="1400" b="1"/>
              <a:t>    march 2018</a:t>
            </a:r>
            <a:endParaRPr lang="en-US" sz="1400" b="1" dirty="0"/>
          </a:p>
        </p:txBody>
      </p:sp>
    </p:spTree>
    <p:extLst>
      <p:ext uri="{BB962C8B-B14F-4D97-AF65-F5344CB8AC3E}">
        <p14:creationId xmlns:p14="http://schemas.microsoft.com/office/powerpoint/2010/main" val="30996177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>
            <a:extLst>
              <a:ext uri="{FF2B5EF4-FFF2-40B4-BE49-F238E27FC236}">
                <a16:creationId xmlns:a16="http://schemas.microsoft.com/office/drawing/2014/main" xmlns="" id="{E5118E1F-A96E-4B4F-AB1A-3DE39A8D124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93736771"/>
              </p:ext>
            </p:extLst>
          </p:nvPr>
        </p:nvGraphicFramePr>
        <p:xfrm>
          <a:off x="212437" y="203201"/>
          <a:ext cx="11748654" cy="626225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Title 2">
            <a:extLst>
              <a:ext uri="{FF2B5EF4-FFF2-40B4-BE49-F238E27FC236}">
                <a16:creationId xmlns:a16="http://schemas.microsoft.com/office/drawing/2014/main" xmlns="" id="{F17D8540-A2D4-45C3-86B6-F7F2A732AD1F}"/>
              </a:ext>
            </a:extLst>
          </p:cNvPr>
          <p:cNvSpPr txBox="1">
            <a:spLocks/>
          </p:cNvSpPr>
          <p:nvPr/>
        </p:nvSpPr>
        <p:spPr>
          <a:xfrm>
            <a:off x="295563" y="6578744"/>
            <a:ext cx="6280727" cy="209983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400" b="1"/>
              <a:t>Source: Puerto Rico Cooperatives Statistics     </a:t>
            </a:r>
            <a:r>
              <a:rPr lang="en-US" sz="1400" b="1">
                <a:hlinkClick r:id="rId3"/>
              </a:rPr>
              <a:t>www.cossec.com</a:t>
            </a:r>
            <a:r>
              <a:rPr lang="en-US" sz="1400" b="1"/>
              <a:t>    march 2018</a:t>
            </a:r>
            <a:endParaRPr lang="en-US" sz="1400" b="1" dirty="0"/>
          </a:p>
        </p:txBody>
      </p:sp>
    </p:spTree>
    <p:extLst>
      <p:ext uri="{BB962C8B-B14F-4D97-AF65-F5344CB8AC3E}">
        <p14:creationId xmlns:p14="http://schemas.microsoft.com/office/powerpoint/2010/main" val="40666260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xmlns="" id="{FE8BC61A-AADE-4AD3-9F9F-3D6D481DF9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5563" y="6578744"/>
            <a:ext cx="6280727" cy="209983"/>
          </a:xfrm>
        </p:spPr>
        <p:txBody>
          <a:bodyPr>
            <a:noAutofit/>
          </a:bodyPr>
          <a:lstStyle/>
          <a:p>
            <a:r>
              <a:rPr lang="en-US" sz="1400" b="1" dirty="0"/>
              <a:t>Source: Puerto Rico Cooperatives Statistics     </a:t>
            </a:r>
            <a:r>
              <a:rPr lang="en-US" sz="1400" b="1" dirty="0">
                <a:hlinkClick r:id="rId2"/>
              </a:rPr>
              <a:t>www.cossec.com</a:t>
            </a:r>
            <a:r>
              <a:rPr lang="en-US" sz="1400" b="1" dirty="0"/>
              <a:t>    march 2018</a:t>
            </a:r>
          </a:p>
        </p:txBody>
      </p:sp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xmlns="" id="{E5118E1F-A96E-4B4F-AB1A-3DE39A8D124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16532612"/>
              </p:ext>
            </p:extLst>
          </p:nvPr>
        </p:nvGraphicFramePr>
        <p:xfrm>
          <a:off x="415637" y="341745"/>
          <a:ext cx="11406908" cy="613294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3929226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>
            <a:extLst>
              <a:ext uri="{FF2B5EF4-FFF2-40B4-BE49-F238E27FC236}">
                <a16:creationId xmlns:a16="http://schemas.microsoft.com/office/drawing/2014/main" xmlns="" id="{E5118E1F-A96E-4B4F-AB1A-3DE39A8D124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85082789"/>
              </p:ext>
            </p:extLst>
          </p:nvPr>
        </p:nvGraphicFramePr>
        <p:xfrm>
          <a:off x="471055" y="240145"/>
          <a:ext cx="11249890" cy="616065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Title 2">
            <a:extLst>
              <a:ext uri="{FF2B5EF4-FFF2-40B4-BE49-F238E27FC236}">
                <a16:creationId xmlns:a16="http://schemas.microsoft.com/office/drawing/2014/main" xmlns="" id="{F8C3DAC1-1212-43DB-A610-7B2A19C46E01}"/>
              </a:ext>
            </a:extLst>
          </p:cNvPr>
          <p:cNvSpPr txBox="1">
            <a:spLocks/>
          </p:cNvSpPr>
          <p:nvPr/>
        </p:nvSpPr>
        <p:spPr>
          <a:xfrm>
            <a:off x="295563" y="6578744"/>
            <a:ext cx="6280727" cy="209983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400" b="1"/>
              <a:t>Source: Puerto Rico Cooperatives Statistics     </a:t>
            </a:r>
            <a:r>
              <a:rPr lang="en-US" sz="1400" b="1">
                <a:hlinkClick r:id="rId3"/>
              </a:rPr>
              <a:t>www.cossec.com</a:t>
            </a:r>
            <a:r>
              <a:rPr lang="en-US" sz="1400" b="1"/>
              <a:t>    march 2018</a:t>
            </a:r>
            <a:endParaRPr lang="en-US" sz="1400" b="1" dirty="0"/>
          </a:p>
        </p:txBody>
      </p:sp>
    </p:spTree>
    <p:extLst>
      <p:ext uri="{BB962C8B-B14F-4D97-AF65-F5344CB8AC3E}">
        <p14:creationId xmlns:p14="http://schemas.microsoft.com/office/powerpoint/2010/main" val="65993426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>
            <a:extLst>
              <a:ext uri="{FF2B5EF4-FFF2-40B4-BE49-F238E27FC236}">
                <a16:creationId xmlns:a16="http://schemas.microsoft.com/office/drawing/2014/main" xmlns="" id="{E5118E1F-A96E-4B4F-AB1A-3DE39A8D124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14408040"/>
              </p:ext>
            </p:extLst>
          </p:nvPr>
        </p:nvGraphicFramePr>
        <p:xfrm>
          <a:off x="258617" y="240145"/>
          <a:ext cx="11665527" cy="6197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Title 2">
            <a:extLst>
              <a:ext uri="{FF2B5EF4-FFF2-40B4-BE49-F238E27FC236}">
                <a16:creationId xmlns:a16="http://schemas.microsoft.com/office/drawing/2014/main" xmlns="" id="{C78CA573-1575-4260-863B-00C805646747}"/>
              </a:ext>
            </a:extLst>
          </p:cNvPr>
          <p:cNvSpPr txBox="1">
            <a:spLocks/>
          </p:cNvSpPr>
          <p:nvPr/>
        </p:nvSpPr>
        <p:spPr>
          <a:xfrm>
            <a:off x="295563" y="6578744"/>
            <a:ext cx="6280727" cy="209983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400" b="1"/>
              <a:t>Source: Puerto Rico Cooperatives Statistics     </a:t>
            </a:r>
            <a:r>
              <a:rPr lang="en-US" sz="1400" b="1">
                <a:hlinkClick r:id="rId3"/>
              </a:rPr>
              <a:t>www.cossec.com</a:t>
            </a:r>
            <a:r>
              <a:rPr lang="en-US" sz="1400" b="1"/>
              <a:t>    march 2018</a:t>
            </a:r>
            <a:endParaRPr lang="en-US" sz="1400" b="1" dirty="0"/>
          </a:p>
        </p:txBody>
      </p:sp>
    </p:spTree>
    <p:extLst>
      <p:ext uri="{BB962C8B-B14F-4D97-AF65-F5344CB8AC3E}">
        <p14:creationId xmlns:p14="http://schemas.microsoft.com/office/powerpoint/2010/main" val="230765769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xmlns="" id="{FE8BC61A-AADE-4AD3-9F9F-3D6D481DF9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5563" y="6578744"/>
            <a:ext cx="6280727" cy="209983"/>
          </a:xfrm>
        </p:spPr>
        <p:txBody>
          <a:bodyPr>
            <a:noAutofit/>
          </a:bodyPr>
          <a:lstStyle/>
          <a:p>
            <a:r>
              <a:rPr lang="en-US" sz="1400" b="1" dirty="0"/>
              <a:t>Source: Puerto Rico Cooperatives Statistics     </a:t>
            </a:r>
            <a:r>
              <a:rPr lang="en-US" sz="1400" b="1" dirty="0">
                <a:hlinkClick r:id="rId2"/>
              </a:rPr>
              <a:t>www.cossec.</a:t>
            </a:r>
            <a:r>
              <a:rPr lang="en-US" sz="1400" b="1">
                <a:hlinkClick r:id="rId2"/>
              </a:rPr>
              <a:t>com</a:t>
            </a:r>
            <a:r>
              <a:rPr lang="en-US" sz="1400" b="1"/>
              <a:t>    june </a:t>
            </a:r>
            <a:r>
              <a:rPr lang="en-US" sz="1400" b="1" dirty="0"/>
              <a:t>2018</a:t>
            </a:r>
          </a:p>
        </p:txBody>
      </p:sp>
      <p:graphicFrame>
        <p:nvGraphicFramePr>
          <p:cNvPr id="2" name="Chart 1">
            <a:extLst>
              <a:ext uri="{FF2B5EF4-FFF2-40B4-BE49-F238E27FC236}">
                <a16:creationId xmlns:a16="http://schemas.microsoft.com/office/drawing/2014/main" xmlns="" id="{B6E15A83-46AD-8642-8914-3CE7534C5B4B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10138861"/>
              </p:ext>
            </p:extLst>
          </p:nvPr>
        </p:nvGraphicFramePr>
        <p:xfrm>
          <a:off x="446691" y="335017"/>
          <a:ext cx="11154102" cy="61748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50653521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xmlns="" id="{FE8BC61A-AADE-4AD3-9F9F-3D6D481DF9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5563" y="6578744"/>
            <a:ext cx="8802255" cy="200747"/>
          </a:xfrm>
        </p:spPr>
        <p:txBody>
          <a:bodyPr>
            <a:noAutofit/>
          </a:bodyPr>
          <a:lstStyle/>
          <a:p>
            <a:r>
              <a:rPr lang="en-US" sz="1400" b="1" dirty="0"/>
              <a:t>Source: Gaither’s Media Brand Profiles     http://www.ejecutivos.coop/presentacionesresidencial2018    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8273099D-77C6-498D-9536-8A2E4FBB9DF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477" y="186813"/>
            <a:ext cx="11620872" cy="62729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320182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235</TotalTime>
  <Words>402</Words>
  <Application>Microsoft Office PowerPoint</Application>
  <PresentationFormat>Widescreen</PresentationFormat>
  <Paragraphs>102</Paragraphs>
  <Slides>19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3" baseType="lpstr">
      <vt:lpstr>Arial</vt:lpstr>
      <vt:lpstr>Calibri</vt:lpstr>
      <vt:lpstr>Calibri Light</vt:lpstr>
      <vt:lpstr>Office Theme</vt:lpstr>
      <vt:lpstr>Puerto Rico Credit Unions  Statistical Update as of March 2018 </vt:lpstr>
      <vt:lpstr>PowerPoint Presentation</vt:lpstr>
      <vt:lpstr>PowerPoint Presentation</vt:lpstr>
      <vt:lpstr>PowerPoint Presentation</vt:lpstr>
      <vt:lpstr>Source: Puerto Rico Cooperatives Statistics     www.cossec.com    march 2018</vt:lpstr>
      <vt:lpstr>PowerPoint Presentation</vt:lpstr>
      <vt:lpstr>PowerPoint Presentation</vt:lpstr>
      <vt:lpstr>Source: Puerto Rico Cooperatives Statistics     www.cossec.com    june 2018</vt:lpstr>
      <vt:lpstr>Source: Gaither’s Media Brand Profiles     http://www.ejecutivos.coop/presentacionesresidencial2018     </vt:lpstr>
      <vt:lpstr>Source: Gaither’s Media Brand Profiles     http://www.ejecutivos.coop/presentacionesresidencial2018     </vt:lpstr>
      <vt:lpstr>Source: Gaither’s Media Brand Profiles     http://www.ejecutivos.coop/presentacionesresidencial2018     </vt:lpstr>
      <vt:lpstr>Source: Gaither’s Media Brand Profiles     http://www.ejecutivos.coop/presentacionesresidencial2018     </vt:lpstr>
      <vt:lpstr>Source: Gaither’s Media Brand Profiles     http://www.ejecutivos.coop/presentacionesresidencial2018     </vt:lpstr>
      <vt:lpstr>Source: Gaither’s Media Brand Profiles     http://www.ejecutivos.coop/presentacionesresidencial2018     </vt:lpstr>
      <vt:lpstr>Source: Puerto Rico Cooperatives Statistics     www.cossec.com    march 2018</vt:lpstr>
      <vt:lpstr>Source: Puerto Rico Cooperatives Statistics     www.cossec.com    march 2018</vt:lpstr>
      <vt:lpstr>Source: Puerto Rico Cooperatives Statistics     www.cossec.com    march 2018</vt:lpstr>
      <vt:lpstr>Source: Puerto Rico Cooperatives Statistics     www.cossec.com    march 2018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Miguel A. Colón Robles</dc:creator>
  <cp:lastModifiedBy>Brian Branch</cp:lastModifiedBy>
  <cp:revision>22</cp:revision>
  <dcterms:created xsi:type="dcterms:W3CDTF">2018-08-26T02:49:54Z</dcterms:created>
  <dcterms:modified xsi:type="dcterms:W3CDTF">2018-08-29T02:13:55Z</dcterms:modified>
</cp:coreProperties>
</file>